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63"/>
  </p:notesMasterIdLst>
  <p:sldIdLst>
    <p:sldId id="256" r:id="rId2"/>
    <p:sldId id="257" r:id="rId3"/>
    <p:sldId id="260" r:id="rId4"/>
    <p:sldId id="269" r:id="rId5"/>
    <p:sldId id="258" r:id="rId6"/>
    <p:sldId id="259"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424"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3" r:id="rId47"/>
    <p:sldId id="304" r:id="rId48"/>
    <p:sldId id="425" r:id="rId49"/>
    <p:sldId id="305" r:id="rId50"/>
    <p:sldId id="306" r:id="rId51"/>
    <p:sldId id="307" r:id="rId52"/>
    <p:sldId id="308" r:id="rId53"/>
    <p:sldId id="309" r:id="rId54"/>
    <p:sldId id="310" r:id="rId55"/>
    <p:sldId id="311" r:id="rId56"/>
    <p:sldId id="312" r:id="rId57"/>
    <p:sldId id="313" r:id="rId58"/>
    <p:sldId id="314" r:id="rId59"/>
    <p:sldId id="315" r:id="rId60"/>
    <p:sldId id="317" r:id="rId61"/>
    <p:sldId id="318" r:id="rId62"/>
    <p:sldId id="319" r:id="rId63"/>
    <p:sldId id="316"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6" r:id="rId98"/>
    <p:sldId id="357" r:id="rId99"/>
    <p:sldId id="358" r:id="rId100"/>
    <p:sldId id="359" r:id="rId101"/>
    <p:sldId id="360" r:id="rId102"/>
    <p:sldId id="361" r:id="rId103"/>
    <p:sldId id="362" r:id="rId104"/>
    <p:sldId id="363" r:id="rId105"/>
    <p:sldId id="364"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2" r:id="rId151"/>
    <p:sldId id="413" r:id="rId152"/>
    <p:sldId id="414" r:id="rId153"/>
    <p:sldId id="415" r:id="rId154"/>
    <p:sldId id="416" r:id="rId155"/>
    <p:sldId id="418" r:id="rId156"/>
    <p:sldId id="419" r:id="rId157"/>
    <p:sldId id="420" r:id="rId158"/>
    <p:sldId id="417" r:id="rId159"/>
    <p:sldId id="421" r:id="rId160"/>
    <p:sldId id="422" r:id="rId161"/>
    <p:sldId id="423"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4/29/23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a:p>
            <a:r>
              <a:rPr lang="en-US" dirty="0"/>
              <a:t>-.25</a:t>
            </a:r>
          </a:p>
          <a:p>
            <a:r>
              <a:rPr lang="en-US" dirty="0"/>
              <a:t>-.125</a:t>
            </a:r>
          </a:p>
          <a:p>
            <a:r>
              <a:rPr lang="en-US" dirty="0"/>
              <a:t>-.0625</a:t>
            </a:r>
          </a:p>
          <a:p>
            <a:r>
              <a:rPr lang="en-US" dirty="0"/>
              <a:t>3.125</a:t>
            </a:r>
          </a:p>
          <a:p>
            <a:r>
              <a:rPr lang="en-US" dirty="0"/>
              <a:t>-----</a:t>
            </a:r>
          </a:p>
          <a:p>
            <a:endParaRPr lang="en-US" dirty="0"/>
          </a:p>
          <a:p>
            <a:r>
              <a:rPr lang="en-US" dirty="0"/>
              <a:t>-1 + -0.95 + -0.9975 + -0.99999375 + </a:t>
            </a:r>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410897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4/29/23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4/29/23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4/29/23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4/29/23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4/29/23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0.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90.png"/></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35074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Markov Decision Problems</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Deterministic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46224" y="1659061"/>
            <a:ext cx="10058400" cy="3849624"/>
          </a:xfrm>
        </p:spPr>
        <p:txBody>
          <a:bodyPr>
            <a:normAutofit/>
          </a:bodyPr>
          <a:lstStyle/>
          <a:p>
            <a:r>
              <a:rPr lang="en-US" sz="2400" dirty="0">
                <a:latin typeface="Helvetica" pitchFamily="2" charset="0"/>
              </a:rPr>
              <a:t>Crucially, with deterministic processes, there’s </a:t>
            </a:r>
            <a:r>
              <a:rPr lang="en-US" sz="2400" b="1" dirty="0">
                <a:latin typeface="Helvetica" pitchFamily="2" charset="0"/>
              </a:rPr>
              <a:t>no uncertainty </a:t>
            </a:r>
            <a:r>
              <a:rPr lang="en-US" sz="2400" dirty="0">
                <a:latin typeface="Helvetica" pitchFamily="2" charset="0"/>
              </a:rPr>
              <a:t>about the outcome of an action. You do the action, it takes you to the new state.</a:t>
            </a:r>
          </a:p>
        </p:txBody>
      </p:sp>
      <p:grpSp>
        <p:nvGrpSpPr>
          <p:cNvPr id="140" name="Group 139">
            <a:extLst>
              <a:ext uri="{FF2B5EF4-FFF2-40B4-BE49-F238E27FC236}">
                <a16:creationId xmlns:a16="http://schemas.microsoft.com/office/drawing/2014/main" id="{8311AC85-33E3-8A4C-9388-E267EC94BC5B}"/>
              </a:ext>
            </a:extLst>
          </p:cNvPr>
          <p:cNvGrpSpPr/>
          <p:nvPr/>
        </p:nvGrpSpPr>
        <p:grpSpPr>
          <a:xfrm>
            <a:off x="204889" y="2752990"/>
            <a:ext cx="11609535" cy="4004482"/>
            <a:chOff x="204889" y="2752990"/>
            <a:chExt cx="11609535" cy="4004482"/>
          </a:xfrm>
        </p:grpSpPr>
        <p:grpSp>
          <p:nvGrpSpPr>
            <p:cNvPr id="4" name="Group 3">
              <a:extLst>
                <a:ext uri="{FF2B5EF4-FFF2-40B4-BE49-F238E27FC236}">
                  <a16:creationId xmlns:a16="http://schemas.microsoft.com/office/drawing/2014/main" id="{102396E3-A132-7F43-883E-547A3D93211B}"/>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57DB5BED-2610-134E-9DA4-C66D86A17FF2}"/>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E5386419-A5CA-C946-AF21-BFAF340815B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B124D-18A2-694E-9212-5B3FC91E14CA}"/>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1A54E304-B4AF-C24E-A929-47197A58BD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8AB5008-45A7-EF46-B6B3-ACCCB7BBA95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C64A0D16-FB01-FB48-819D-81AA720E29C3}"/>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343883F5-D365-3B49-9AF2-C71020ECB741}"/>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D264C06-50A8-FC43-965E-3FC6A6366EDD}"/>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13" name="Group 12">
              <a:extLst>
                <a:ext uri="{FF2B5EF4-FFF2-40B4-BE49-F238E27FC236}">
                  <a16:creationId xmlns:a16="http://schemas.microsoft.com/office/drawing/2014/main" id="{3D4DD600-2096-1046-9B47-07F37D0E02E7}"/>
                </a:ext>
              </a:extLst>
            </p:cNvPr>
            <p:cNvGrpSpPr/>
            <p:nvPr/>
          </p:nvGrpSpPr>
          <p:grpSpPr>
            <a:xfrm>
              <a:off x="550864" y="4018457"/>
              <a:ext cx="2405449" cy="1096231"/>
              <a:chOff x="6984484" y="2612572"/>
              <a:chExt cx="3738933" cy="2121416"/>
            </a:xfrm>
          </p:grpSpPr>
          <p:grpSp>
            <p:nvGrpSpPr>
              <p:cNvPr id="14" name="Group 13">
                <a:extLst>
                  <a:ext uri="{FF2B5EF4-FFF2-40B4-BE49-F238E27FC236}">
                    <a16:creationId xmlns:a16="http://schemas.microsoft.com/office/drawing/2014/main" id="{8DA3F217-EE5C-304E-A42D-ECE8C0115A2B}"/>
                  </a:ext>
                </a:extLst>
              </p:cNvPr>
              <p:cNvGrpSpPr/>
              <p:nvPr/>
            </p:nvGrpSpPr>
            <p:grpSpPr>
              <a:xfrm>
                <a:off x="6984484" y="2612572"/>
                <a:ext cx="3738933" cy="2121416"/>
                <a:chOff x="7103238" y="2135528"/>
                <a:chExt cx="2824223" cy="1412111"/>
              </a:xfrm>
            </p:grpSpPr>
            <p:sp>
              <p:nvSpPr>
                <p:cNvPr id="17" name="Rectangle 16">
                  <a:extLst>
                    <a:ext uri="{FF2B5EF4-FFF2-40B4-BE49-F238E27FC236}">
                      <a16:creationId xmlns:a16="http://schemas.microsoft.com/office/drawing/2014/main" id="{08867E85-BD6D-8045-B9B4-FBB8723DD0D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8BAAD0B-BBF5-4745-A35B-0B3641F69F89}"/>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9" name="Rectangle 18">
                  <a:extLst>
                    <a:ext uri="{FF2B5EF4-FFF2-40B4-BE49-F238E27FC236}">
                      <a16:creationId xmlns:a16="http://schemas.microsoft.com/office/drawing/2014/main" id="{F8699C88-FF64-E44B-8B3E-82117824A62C}"/>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914294-71F2-3241-A064-D4DDADD12534}"/>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5" name="Picture 14">
                <a:extLst>
                  <a:ext uri="{FF2B5EF4-FFF2-40B4-BE49-F238E27FC236}">
                    <a16:creationId xmlns:a16="http://schemas.microsoft.com/office/drawing/2014/main" id="{4D63F09D-01B5-D648-B9D3-E7D9B5C823F9}"/>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16" name="Picture 15">
                <a:extLst>
                  <a:ext uri="{FF2B5EF4-FFF2-40B4-BE49-F238E27FC236}">
                    <a16:creationId xmlns:a16="http://schemas.microsoft.com/office/drawing/2014/main" id="{1F37DF8B-32CD-6043-9B1F-DF124EF2AA7E}"/>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21" name="Group 20">
              <a:extLst>
                <a:ext uri="{FF2B5EF4-FFF2-40B4-BE49-F238E27FC236}">
                  <a16:creationId xmlns:a16="http://schemas.microsoft.com/office/drawing/2014/main" id="{A13FD24B-6491-A340-8008-0F95473317DC}"/>
                </a:ext>
              </a:extLst>
            </p:cNvPr>
            <p:cNvGrpSpPr/>
            <p:nvPr/>
          </p:nvGrpSpPr>
          <p:grpSpPr>
            <a:xfrm>
              <a:off x="3403336" y="5289032"/>
              <a:ext cx="2405449" cy="1096231"/>
              <a:chOff x="6984484" y="2612572"/>
              <a:chExt cx="3738933" cy="2121416"/>
            </a:xfrm>
          </p:grpSpPr>
          <p:grpSp>
            <p:nvGrpSpPr>
              <p:cNvPr id="22" name="Group 21">
                <a:extLst>
                  <a:ext uri="{FF2B5EF4-FFF2-40B4-BE49-F238E27FC236}">
                    <a16:creationId xmlns:a16="http://schemas.microsoft.com/office/drawing/2014/main" id="{DD0A059B-5273-9F45-A67C-91839A495805}"/>
                  </a:ext>
                </a:extLst>
              </p:cNvPr>
              <p:cNvGrpSpPr/>
              <p:nvPr/>
            </p:nvGrpSpPr>
            <p:grpSpPr>
              <a:xfrm>
                <a:off x="6984484" y="2612572"/>
                <a:ext cx="3738933" cy="2121416"/>
                <a:chOff x="7103238" y="2135528"/>
                <a:chExt cx="2824223" cy="1412111"/>
              </a:xfrm>
            </p:grpSpPr>
            <p:sp>
              <p:nvSpPr>
                <p:cNvPr id="24" name="Rectangle 23">
                  <a:extLst>
                    <a:ext uri="{FF2B5EF4-FFF2-40B4-BE49-F238E27FC236}">
                      <a16:creationId xmlns:a16="http://schemas.microsoft.com/office/drawing/2014/main" id="{1C7FF68D-7AEE-E74A-B3DA-72F803E94CEA}"/>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CF97760-1BD2-7540-8EDA-E9E050769AFE}"/>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26" name="Rectangle 25">
                  <a:extLst>
                    <a:ext uri="{FF2B5EF4-FFF2-40B4-BE49-F238E27FC236}">
                      <a16:creationId xmlns:a16="http://schemas.microsoft.com/office/drawing/2014/main" id="{61FB22DE-3E9F-604F-8DCF-83E74E4F6729}"/>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21E252B-F38F-DA48-BA2D-975436BC1A5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3" name="Picture 22">
                <a:extLst>
                  <a:ext uri="{FF2B5EF4-FFF2-40B4-BE49-F238E27FC236}">
                    <a16:creationId xmlns:a16="http://schemas.microsoft.com/office/drawing/2014/main" id="{7E3E2BF2-B575-E641-AA60-641282963B39}"/>
                  </a:ext>
                </a:extLst>
              </p:cNvPr>
              <p:cNvPicPr>
                <a:picLocks noChangeAspect="1"/>
              </p:cNvPicPr>
              <p:nvPr/>
            </p:nvPicPr>
            <p:blipFill>
              <a:blip r:embed="rId2"/>
              <a:stretch>
                <a:fillRect/>
              </a:stretch>
            </p:blipFill>
            <p:spPr>
              <a:xfrm>
                <a:off x="7076779" y="3097434"/>
                <a:ext cx="1682168" cy="1121447"/>
              </a:xfrm>
              <a:prstGeom prst="rect">
                <a:avLst/>
              </a:prstGeom>
            </p:spPr>
          </p:pic>
        </p:grpSp>
        <p:grpSp>
          <p:nvGrpSpPr>
            <p:cNvPr id="28" name="Group 27">
              <a:extLst>
                <a:ext uri="{FF2B5EF4-FFF2-40B4-BE49-F238E27FC236}">
                  <a16:creationId xmlns:a16="http://schemas.microsoft.com/office/drawing/2014/main" id="{9A7AA510-19F5-1B46-86CE-3DA3602B137A}"/>
                </a:ext>
              </a:extLst>
            </p:cNvPr>
            <p:cNvGrpSpPr/>
            <p:nvPr/>
          </p:nvGrpSpPr>
          <p:grpSpPr>
            <a:xfrm>
              <a:off x="6263099" y="2752990"/>
              <a:ext cx="2405449" cy="1096231"/>
              <a:chOff x="6984484" y="2612572"/>
              <a:chExt cx="3738933" cy="2121416"/>
            </a:xfrm>
          </p:grpSpPr>
          <p:grpSp>
            <p:nvGrpSpPr>
              <p:cNvPr id="29" name="Group 28">
                <a:extLst>
                  <a:ext uri="{FF2B5EF4-FFF2-40B4-BE49-F238E27FC236}">
                    <a16:creationId xmlns:a16="http://schemas.microsoft.com/office/drawing/2014/main" id="{F06B86D7-FA88-DD4B-AD5A-E8C771F13E44}"/>
                  </a:ext>
                </a:extLst>
              </p:cNvPr>
              <p:cNvGrpSpPr/>
              <p:nvPr/>
            </p:nvGrpSpPr>
            <p:grpSpPr>
              <a:xfrm>
                <a:off x="6984484" y="2612572"/>
                <a:ext cx="3738933" cy="2121416"/>
                <a:chOff x="7103238" y="2135528"/>
                <a:chExt cx="2824223" cy="1412111"/>
              </a:xfrm>
            </p:grpSpPr>
            <p:sp>
              <p:nvSpPr>
                <p:cNvPr id="33" name="Rectangle 32">
                  <a:extLst>
                    <a:ext uri="{FF2B5EF4-FFF2-40B4-BE49-F238E27FC236}">
                      <a16:creationId xmlns:a16="http://schemas.microsoft.com/office/drawing/2014/main" id="{EF8B6E11-7ED9-734E-9049-55CE6E247434}"/>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12D2515-C047-1A48-A23F-6597814F133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5" name="Rectangle 34">
                  <a:extLst>
                    <a:ext uri="{FF2B5EF4-FFF2-40B4-BE49-F238E27FC236}">
                      <a16:creationId xmlns:a16="http://schemas.microsoft.com/office/drawing/2014/main" id="{C15623B3-AE4F-1444-B006-390C09280FE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EF8EEDB7-A38F-3941-8073-863EDD904DC9}"/>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0" name="Picture 29">
                <a:extLst>
                  <a:ext uri="{FF2B5EF4-FFF2-40B4-BE49-F238E27FC236}">
                    <a16:creationId xmlns:a16="http://schemas.microsoft.com/office/drawing/2014/main" id="{2CB6A5C4-B9C6-6C40-9CC8-AA969E42FD90}"/>
                  </a:ext>
                </a:extLst>
              </p:cNvPr>
              <p:cNvPicPr>
                <a:picLocks noChangeAspect="1"/>
              </p:cNvPicPr>
              <p:nvPr/>
            </p:nvPicPr>
            <p:blipFill>
              <a:blip r:embed="rId2"/>
              <a:stretch>
                <a:fillRect/>
              </a:stretch>
            </p:blipFill>
            <p:spPr>
              <a:xfrm>
                <a:off x="8959059" y="3097434"/>
                <a:ext cx="1682168" cy="1121447"/>
              </a:xfrm>
              <a:prstGeom prst="rect">
                <a:avLst/>
              </a:prstGeom>
            </p:spPr>
          </p:pic>
          <p:pic>
            <p:nvPicPr>
              <p:cNvPr id="31" name="Picture 30">
                <a:extLst>
                  <a:ext uri="{FF2B5EF4-FFF2-40B4-BE49-F238E27FC236}">
                    <a16:creationId xmlns:a16="http://schemas.microsoft.com/office/drawing/2014/main" id="{15AA8E0C-B445-9C4B-96E0-654C1770C110}"/>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32" name="Picture 31">
                <a:extLst>
                  <a:ext uri="{FF2B5EF4-FFF2-40B4-BE49-F238E27FC236}">
                    <a16:creationId xmlns:a16="http://schemas.microsoft.com/office/drawing/2014/main" id="{BD3D899E-C580-1A49-98E7-A19006BC77D8}"/>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37" name="Group 36">
              <a:extLst>
                <a:ext uri="{FF2B5EF4-FFF2-40B4-BE49-F238E27FC236}">
                  <a16:creationId xmlns:a16="http://schemas.microsoft.com/office/drawing/2014/main" id="{B2B9C669-5B4F-2F48-8A5F-4703EA71B5F7}"/>
                </a:ext>
              </a:extLst>
            </p:cNvPr>
            <p:cNvGrpSpPr/>
            <p:nvPr/>
          </p:nvGrpSpPr>
          <p:grpSpPr>
            <a:xfrm>
              <a:off x="3404332" y="4018457"/>
              <a:ext cx="2405449" cy="1096231"/>
              <a:chOff x="6984484" y="2612572"/>
              <a:chExt cx="3738933" cy="2121416"/>
            </a:xfrm>
          </p:grpSpPr>
          <p:grpSp>
            <p:nvGrpSpPr>
              <p:cNvPr id="38" name="Group 37">
                <a:extLst>
                  <a:ext uri="{FF2B5EF4-FFF2-40B4-BE49-F238E27FC236}">
                    <a16:creationId xmlns:a16="http://schemas.microsoft.com/office/drawing/2014/main" id="{450C1E68-E3BF-FC43-B48A-FE6DA8AD2E52}"/>
                  </a:ext>
                </a:extLst>
              </p:cNvPr>
              <p:cNvGrpSpPr/>
              <p:nvPr/>
            </p:nvGrpSpPr>
            <p:grpSpPr>
              <a:xfrm>
                <a:off x="6984484" y="2612572"/>
                <a:ext cx="3738933" cy="2121416"/>
                <a:chOff x="7103238" y="2135528"/>
                <a:chExt cx="2824223" cy="1412111"/>
              </a:xfrm>
            </p:grpSpPr>
            <p:sp>
              <p:nvSpPr>
                <p:cNvPr id="41" name="Rectangle 40">
                  <a:extLst>
                    <a:ext uri="{FF2B5EF4-FFF2-40B4-BE49-F238E27FC236}">
                      <a16:creationId xmlns:a16="http://schemas.microsoft.com/office/drawing/2014/main" id="{544380FD-D328-D845-A26B-AE6C1D883A9E}"/>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D959F78-57CA-784E-BA6F-FDC4BD0C4603}"/>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3" name="Rectangle 42">
                  <a:extLst>
                    <a:ext uri="{FF2B5EF4-FFF2-40B4-BE49-F238E27FC236}">
                      <a16:creationId xmlns:a16="http://schemas.microsoft.com/office/drawing/2014/main" id="{190CD976-F806-9A4A-87B5-7F251257364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7C6A2FD-5F21-4742-98A5-C4638C2BAB8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9" name="Picture 38">
                <a:extLst>
                  <a:ext uri="{FF2B5EF4-FFF2-40B4-BE49-F238E27FC236}">
                    <a16:creationId xmlns:a16="http://schemas.microsoft.com/office/drawing/2014/main" id="{301AE511-51DA-0B47-875F-0D9D25246879}"/>
                  </a:ext>
                </a:extLst>
              </p:cNvPr>
              <p:cNvPicPr>
                <a:picLocks noChangeAspect="1"/>
              </p:cNvPicPr>
              <p:nvPr/>
            </p:nvPicPr>
            <p:blipFill>
              <a:blip r:embed="rId2"/>
              <a:stretch>
                <a:fillRect/>
              </a:stretch>
            </p:blipFill>
            <p:spPr>
              <a:xfrm>
                <a:off x="8920641" y="3097434"/>
                <a:ext cx="1682168" cy="1121447"/>
              </a:xfrm>
              <a:prstGeom prst="rect">
                <a:avLst/>
              </a:prstGeom>
            </p:spPr>
          </p:pic>
          <p:pic>
            <p:nvPicPr>
              <p:cNvPr id="40" name="Picture 39">
                <a:extLst>
                  <a:ext uri="{FF2B5EF4-FFF2-40B4-BE49-F238E27FC236}">
                    <a16:creationId xmlns:a16="http://schemas.microsoft.com/office/drawing/2014/main" id="{18A09F2B-79AA-134A-8F06-ED559BD72A55}"/>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45" name="Group 44">
              <a:extLst>
                <a:ext uri="{FF2B5EF4-FFF2-40B4-BE49-F238E27FC236}">
                  <a16:creationId xmlns:a16="http://schemas.microsoft.com/office/drawing/2014/main" id="{E5778340-D2EE-164C-93BC-31ACF738D002}"/>
                </a:ext>
              </a:extLst>
            </p:cNvPr>
            <p:cNvGrpSpPr/>
            <p:nvPr/>
          </p:nvGrpSpPr>
          <p:grpSpPr>
            <a:xfrm>
              <a:off x="6263100" y="4026099"/>
              <a:ext cx="2405449" cy="1096231"/>
              <a:chOff x="6984484" y="2612572"/>
              <a:chExt cx="3738933" cy="2121416"/>
            </a:xfrm>
          </p:grpSpPr>
          <p:grpSp>
            <p:nvGrpSpPr>
              <p:cNvPr id="46" name="Group 45">
                <a:extLst>
                  <a:ext uri="{FF2B5EF4-FFF2-40B4-BE49-F238E27FC236}">
                    <a16:creationId xmlns:a16="http://schemas.microsoft.com/office/drawing/2014/main" id="{A962C794-5645-D94A-B664-8BEFF7BECE85}"/>
                  </a:ext>
                </a:extLst>
              </p:cNvPr>
              <p:cNvGrpSpPr/>
              <p:nvPr/>
            </p:nvGrpSpPr>
            <p:grpSpPr>
              <a:xfrm>
                <a:off x="6984484" y="2612572"/>
                <a:ext cx="3738933" cy="2121416"/>
                <a:chOff x="7103238" y="2135528"/>
                <a:chExt cx="2824223" cy="1412111"/>
              </a:xfrm>
            </p:grpSpPr>
            <p:sp>
              <p:nvSpPr>
                <p:cNvPr id="49" name="Rectangle 48">
                  <a:extLst>
                    <a:ext uri="{FF2B5EF4-FFF2-40B4-BE49-F238E27FC236}">
                      <a16:creationId xmlns:a16="http://schemas.microsoft.com/office/drawing/2014/main" id="{B73FEB71-7D35-BA4A-9F62-B2A6100F2B9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30B2AF-C7E7-E14B-9902-3F21515762D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1" name="Rectangle 50">
                  <a:extLst>
                    <a:ext uri="{FF2B5EF4-FFF2-40B4-BE49-F238E27FC236}">
                      <a16:creationId xmlns:a16="http://schemas.microsoft.com/office/drawing/2014/main" id="{9F819859-449A-7644-90AD-1D153322C26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E7A266B6-646E-7D49-974F-8C68DA11A32C}"/>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7" name="Picture 46">
                <a:extLst>
                  <a:ext uri="{FF2B5EF4-FFF2-40B4-BE49-F238E27FC236}">
                    <a16:creationId xmlns:a16="http://schemas.microsoft.com/office/drawing/2014/main" id="{937405A0-6C7C-AC48-9BDF-892D3F9D6671}"/>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48" name="Picture 47">
                <a:extLst>
                  <a:ext uri="{FF2B5EF4-FFF2-40B4-BE49-F238E27FC236}">
                    <a16:creationId xmlns:a16="http://schemas.microsoft.com/office/drawing/2014/main" id="{1A7CA3C9-3818-7241-AF38-5F6ABB40DFAC}"/>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53" name="Group 52">
              <a:extLst>
                <a:ext uri="{FF2B5EF4-FFF2-40B4-BE49-F238E27FC236}">
                  <a16:creationId xmlns:a16="http://schemas.microsoft.com/office/drawing/2014/main" id="{BB3AA63B-E0F0-CE4C-AA3C-B79253693ED5}"/>
                </a:ext>
              </a:extLst>
            </p:cNvPr>
            <p:cNvGrpSpPr/>
            <p:nvPr/>
          </p:nvGrpSpPr>
          <p:grpSpPr>
            <a:xfrm>
              <a:off x="9044910" y="4033741"/>
              <a:ext cx="2405449" cy="1096231"/>
              <a:chOff x="6984484" y="2612572"/>
              <a:chExt cx="3738933" cy="2121416"/>
            </a:xfrm>
          </p:grpSpPr>
          <p:grpSp>
            <p:nvGrpSpPr>
              <p:cNvPr id="54" name="Group 53">
                <a:extLst>
                  <a:ext uri="{FF2B5EF4-FFF2-40B4-BE49-F238E27FC236}">
                    <a16:creationId xmlns:a16="http://schemas.microsoft.com/office/drawing/2014/main" id="{E998F8BA-782A-8F44-81E1-8EA9A896566A}"/>
                  </a:ext>
                </a:extLst>
              </p:cNvPr>
              <p:cNvGrpSpPr/>
              <p:nvPr/>
            </p:nvGrpSpPr>
            <p:grpSpPr>
              <a:xfrm>
                <a:off x="6984484" y="2612572"/>
                <a:ext cx="3738933" cy="2121416"/>
                <a:chOff x="7103238" y="2135528"/>
                <a:chExt cx="2824223" cy="1412111"/>
              </a:xfrm>
            </p:grpSpPr>
            <p:sp>
              <p:nvSpPr>
                <p:cNvPr id="57" name="Rectangle 56">
                  <a:extLst>
                    <a:ext uri="{FF2B5EF4-FFF2-40B4-BE49-F238E27FC236}">
                      <a16:creationId xmlns:a16="http://schemas.microsoft.com/office/drawing/2014/main" id="{019FBE0B-9A47-1B43-9BB1-EDAAC2CBD78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D428102-620F-8741-AB2A-8705FB1942F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9" name="Rectangle 58">
                  <a:extLst>
                    <a:ext uri="{FF2B5EF4-FFF2-40B4-BE49-F238E27FC236}">
                      <a16:creationId xmlns:a16="http://schemas.microsoft.com/office/drawing/2014/main" id="{213F0709-35DB-854B-BF5A-88A129E7F25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2362C1B-7905-7344-84ED-4F9953784D2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5" name="Picture 54">
                <a:extLst>
                  <a:ext uri="{FF2B5EF4-FFF2-40B4-BE49-F238E27FC236}">
                    <a16:creationId xmlns:a16="http://schemas.microsoft.com/office/drawing/2014/main" id="{0006361A-C7DA-BB45-9F14-F3FBF6ECB6EA}"/>
                  </a:ext>
                </a:extLst>
              </p:cNvPr>
              <p:cNvPicPr>
                <a:picLocks noChangeAspect="1"/>
              </p:cNvPicPr>
              <p:nvPr/>
            </p:nvPicPr>
            <p:blipFill>
              <a:blip r:embed="rId2"/>
              <a:stretch>
                <a:fillRect/>
              </a:stretch>
            </p:blipFill>
            <p:spPr>
              <a:xfrm>
                <a:off x="8920644" y="3097434"/>
                <a:ext cx="1682168" cy="1121447"/>
              </a:xfrm>
              <a:prstGeom prst="rect">
                <a:avLst/>
              </a:prstGeom>
            </p:spPr>
          </p:pic>
          <p:pic>
            <p:nvPicPr>
              <p:cNvPr id="56" name="Picture 55">
                <a:extLst>
                  <a:ext uri="{FF2B5EF4-FFF2-40B4-BE49-F238E27FC236}">
                    <a16:creationId xmlns:a16="http://schemas.microsoft.com/office/drawing/2014/main" id="{44BA3798-CF2B-B94B-B26C-39EB9792CE0E}"/>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61" name="Group 60">
              <a:extLst>
                <a:ext uri="{FF2B5EF4-FFF2-40B4-BE49-F238E27FC236}">
                  <a16:creationId xmlns:a16="http://schemas.microsoft.com/office/drawing/2014/main" id="{2973E987-432B-3145-A065-2F3358143B06}"/>
                </a:ext>
              </a:extLst>
            </p:cNvPr>
            <p:cNvGrpSpPr/>
            <p:nvPr/>
          </p:nvGrpSpPr>
          <p:grpSpPr>
            <a:xfrm>
              <a:off x="6289264" y="5281217"/>
              <a:ext cx="2405449" cy="1096231"/>
              <a:chOff x="6984484" y="2612572"/>
              <a:chExt cx="3738933" cy="2121416"/>
            </a:xfrm>
          </p:grpSpPr>
          <p:grpSp>
            <p:nvGrpSpPr>
              <p:cNvPr id="62" name="Group 61">
                <a:extLst>
                  <a:ext uri="{FF2B5EF4-FFF2-40B4-BE49-F238E27FC236}">
                    <a16:creationId xmlns:a16="http://schemas.microsoft.com/office/drawing/2014/main" id="{C415DF10-905C-7745-B161-A9FBE8D5D0FC}"/>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B17F1E80-ADD7-0044-9300-D400C6AC776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22AA7C0-0737-864E-B151-4E07B559DBE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33F0ED1E-502F-614C-8884-3146EE797B8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230A68F-EE18-194F-B854-9B438BD9544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3" name="Picture 62">
                <a:extLst>
                  <a:ext uri="{FF2B5EF4-FFF2-40B4-BE49-F238E27FC236}">
                    <a16:creationId xmlns:a16="http://schemas.microsoft.com/office/drawing/2014/main" id="{528D5AE7-1F0A-844B-A509-F84C8B3140D9}"/>
                  </a:ext>
                </a:extLst>
              </p:cNvPr>
              <p:cNvPicPr>
                <a:picLocks noChangeAspect="1"/>
              </p:cNvPicPr>
              <p:nvPr/>
            </p:nvPicPr>
            <p:blipFill>
              <a:blip r:embed="rId2"/>
              <a:stretch>
                <a:fillRect/>
              </a:stretch>
            </p:blipFill>
            <p:spPr>
              <a:xfrm>
                <a:off x="8901434" y="3097434"/>
                <a:ext cx="1682168" cy="1121447"/>
              </a:xfrm>
              <a:prstGeom prst="rect">
                <a:avLst/>
              </a:prstGeom>
            </p:spPr>
          </p:pic>
        </p:grpSp>
        <p:grpSp>
          <p:nvGrpSpPr>
            <p:cNvPr id="68" name="Group 67">
              <a:extLst>
                <a:ext uri="{FF2B5EF4-FFF2-40B4-BE49-F238E27FC236}">
                  <a16:creationId xmlns:a16="http://schemas.microsoft.com/office/drawing/2014/main" id="{BFEB1807-0550-B244-9E1A-B3E0A8887562}"/>
                </a:ext>
              </a:extLst>
            </p:cNvPr>
            <p:cNvGrpSpPr/>
            <p:nvPr/>
          </p:nvGrpSpPr>
          <p:grpSpPr>
            <a:xfrm>
              <a:off x="5808785" y="3295333"/>
              <a:ext cx="454314" cy="386373"/>
              <a:chOff x="5808785" y="3134694"/>
              <a:chExt cx="454314" cy="386373"/>
            </a:xfrm>
          </p:grpSpPr>
          <p:cxnSp>
            <p:nvCxnSpPr>
              <p:cNvPr id="69" name="Straight Arrow Connector 68">
                <a:extLst>
                  <a:ext uri="{FF2B5EF4-FFF2-40B4-BE49-F238E27FC236}">
                    <a16:creationId xmlns:a16="http://schemas.microsoft.com/office/drawing/2014/main" id="{E1BF2EC7-D71E-894F-9060-D149F6DAF571}"/>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1FFF5BF-90D5-0A42-98B1-009BF1B28D5E}"/>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71" name="Group 70">
              <a:extLst>
                <a:ext uri="{FF2B5EF4-FFF2-40B4-BE49-F238E27FC236}">
                  <a16:creationId xmlns:a16="http://schemas.microsoft.com/office/drawing/2014/main" id="{469709FD-9A8D-9C4E-87F0-59060D6BFC96}"/>
                </a:ext>
              </a:extLst>
            </p:cNvPr>
            <p:cNvGrpSpPr/>
            <p:nvPr/>
          </p:nvGrpSpPr>
          <p:grpSpPr>
            <a:xfrm>
              <a:off x="5794254" y="2786731"/>
              <a:ext cx="495010" cy="379232"/>
              <a:chOff x="5790315" y="3134694"/>
              <a:chExt cx="495010" cy="379232"/>
            </a:xfrm>
          </p:grpSpPr>
          <p:cxnSp>
            <p:nvCxnSpPr>
              <p:cNvPr id="72" name="Straight Arrow Connector 71">
                <a:extLst>
                  <a:ext uri="{FF2B5EF4-FFF2-40B4-BE49-F238E27FC236}">
                    <a16:creationId xmlns:a16="http://schemas.microsoft.com/office/drawing/2014/main" id="{40F3346A-3815-A145-BE18-669467C6CD3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C3FB-7E78-DB40-97CE-559A7A3FE61D}"/>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74" name="Group 73">
              <a:extLst>
                <a:ext uri="{FF2B5EF4-FFF2-40B4-BE49-F238E27FC236}">
                  <a16:creationId xmlns:a16="http://schemas.microsoft.com/office/drawing/2014/main" id="{BD6AF81B-F796-2945-A282-2250D516F5CC}"/>
                </a:ext>
              </a:extLst>
            </p:cNvPr>
            <p:cNvGrpSpPr/>
            <p:nvPr/>
          </p:nvGrpSpPr>
          <p:grpSpPr>
            <a:xfrm>
              <a:off x="3003526" y="2786731"/>
              <a:ext cx="368211" cy="598070"/>
              <a:chOff x="3003526" y="2786731"/>
              <a:chExt cx="368211" cy="598070"/>
            </a:xfrm>
          </p:grpSpPr>
          <p:sp>
            <p:nvSpPr>
              <p:cNvPr id="75" name="TextBox 74">
                <a:extLst>
                  <a:ext uri="{FF2B5EF4-FFF2-40B4-BE49-F238E27FC236}">
                    <a16:creationId xmlns:a16="http://schemas.microsoft.com/office/drawing/2014/main" id="{A2D93454-5497-E74B-BD0B-8F03DDABDC4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76" name="U-Turn Arrow 75">
                <a:extLst>
                  <a:ext uri="{FF2B5EF4-FFF2-40B4-BE49-F238E27FC236}">
                    <a16:creationId xmlns:a16="http://schemas.microsoft.com/office/drawing/2014/main" id="{7448741F-FB1D-044C-923E-F302E2E6E79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a:extLst>
                <a:ext uri="{FF2B5EF4-FFF2-40B4-BE49-F238E27FC236}">
                  <a16:creationId xmlns:a16="http://schemas.microsoft.com/office/drawing/2014/main" id="{A85AF0A2-B582-814D-B1A8-2B071A54FFBD}"/>
                </a:ext>
              </a:extLst>
            </p:cNvPr>
            <p:cNvGrpSpPr/>
            <p:nvPr/>
          </p:nvGrpSpPr>
          <p:grpSpPr>
            <a:xfrm>
              <a:off x="8679490" y="2829681"/>
              <a:ext cx="368211" cy="598070"/>
              <a:chOff x="3003526" y="2786731"/>
              <a:chExt cx="368211" cy="598070"/>
            </a:xfrm>
          </p:grpSpPr>
          <p:sp>
            <p:nvSpPr>
              <p:cNvPr id="78" name="TextBox 77">
                <a:extLst>
                  <a:ext uri="{FF2B5EF4-FFF2-40B4-BE49-F238E27FC236}">
                    <a16:creationId xmlns:a16="http://schemas.microsoft.com/office/drawing/2014/main" id="{4D4B82A7-041A-6740-8E51-FBC33080F3B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79" name="U-Turn Arrow 78">
                <a:extLst>
                  <a:ext uri="{FF2B5EF4-FFF2-40B4-BE49-F238E27FC236}">
                    <a16:creationId xmlns:a16="http://schemas.microsoft.com/office/drawing/2014/main" id="{C47D893E-A37A-C94B-903E-4736B1884721}"/>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59DD0524-F312-B54D-AD97-215AE809E1C1}"/>
                </a:ext>
              </a:extLst>
            </p:cNvPr>
            <p:cNvGrpSpPr/>
            <p:nvPr/>
          </p:nvGrpSpPr>
          <p:grpSpPr>
            <a:xfrm>
              <a:off x="2956313" y="3643677"/>
              <a:ext cx="457590" cy="397706"/>
              <a:chOff x="5827735" y="3307692"/>
              <a:chExt cx="457590" cy="397706"/>
            </a:xfrm>
          </p:grpSpPr>
          <p:cxnSp>
            <p:nvCxnSpPr>
              <p:cNvPr id="81" name="Straight Arrow Connector 80">
                <a:extLst>
                  <a:ext uri="{FF2B5EF4-FFF2-40B4-BE49-F238E27FC236}">
                    <a16:creationId xmlns:a16="http://schemas.microsoft.com/office/drawing/2014/main" id="{181B6052-63BB-254C-A8FB-FA8C2D6E5295}"/>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BB6F9-F4E7-334D-ADD0-8D11D4A0C81A}"/>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83" name="Group 82">
              <a:extLst>
                <a:ext uri="{FF2B5EF4-FFF2-40B4-BE49-F238E27FC236}">
                  <a16:creationId xmlns:a16="http://schemas.microsoft.com/office/drawing/2014/main" id="{1E222B03-3604-D041-9E84-E345E3D77ED0}"/>
                </a:ext>
              </a:extLst>
            </p:cNvPr>
            <p:cNvGrpSpPr/>
            <p:nvPr/>
          </p:nvGrpSpPr>
          <p:grpSpPr>
            <a:xfrm>
              <a:off x="8694713" y="3585168"/>
              <a:ext cx="363816" cy="440931"/>
              <a:chOff x="5767450" y="3282987"/>
              <a:chExt cx="363816" cy="440931"/>
            </a:xfrm>
          </p:grpSpPr>
          <p:cxnSp>
            <p:nvCxnSpPr>
              <p:cNvPr id="84" name="Straight Arrow Connector 83">
                <a:extLst>
                  <a:ext uri="{FF2B5EF4-FFF2-40B4-BE49-F238E27FC236}">
                    <a16:creationId xmlns:a16="http://schemas.microsoft.com/office/drawing/2014/main" id="{A8151096-18BB-C845-9086-02C4B1EF1F49}"/>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63AA383-4BE7-854F-82B4-9FB2DB28B10D}"/>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86" name="Group 85">
              <a:extLst>
                <a:ext uri="{FF2B5EF4-FFF2-40B4-BE49-F238E27FC236}">
                  <a16:creationId xmlns:a16="http://schemas.microsoft.com/office/drawing/2014/main" id="{495856E8-55C3-1949-BBE5-BCE8F6F51AC0}"/>
                </a:ext>
              </a:extLst>
            </p:cNvPr>
            <p:cNvGrpSpPr/>
            <p:nvPr/>
          </p:nvGrpSpPr>
          <p:grpSpPr>
            <a:xfrm>
              <a:off x="204889" y="4104464"/>
              <a:ext cx="368211" cy="598070"/>
              <a:chOff x="3003526" y="2786731"/>
              <a:chExt cx="368211" cy="598070"/>
            </a:xfrm>
          </p:grpSpPr>
          <p:sp>
            <p:nvSpPr>
              <p:cNvPr id="87" name="TextBox 86">
                <a:extLst>
                  <a:ext uri="{FF2B5EF4-FFF2-40B4-BE49-F238E27FC236}">
                    <a16:creationId xmlns:a16="http://schemas.microsoft.com/office/drawing/2014/main" id="{B87C236E-87FF-1F46-B1E1-D6118A348299}"/>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88" name="U-Turn Arrow 87">
                <a:extLst>
                  <a:ext uri="{FF2B5EF4-FFF2-40B4-BE49-F238E27FC236}">
                    <a16:creationId xmlns:a16="http://schemas.microsoft.com/office/drawing/2014/main" id="{F26EC6F9-F2B0-7947-8F4F-CF85F79DFDD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11D0F64E-B0CE-7341-A275-2E2D6801D75E}"/>
                </a:ext>
              </a:extLst>
            </p:cNvPr>
            <p:cNvGrpSpPr/>
            <p:nvPr/>
          </p:nvGrpSpPr>
          <p:grpSpPr>
            <a:xfrm>
              <a:off x="11446213" y="4112146"/>
              <a:ext cx="368211" cy="598070"/>
              <a:chOff x="3003526" y="2786731"/>
              <a:chExt cx="368211" cy="598070"/>
            </a:xfrm>
          </p:grpSpPr>
          <p:sp>
            <p:nvSpPr>
              <p:cNvPr id="90" name="TextBox 89">
                <a:extLst>
                  <a:ext uri="{FF2B5EF4-FFF2-40B4-BE49-F238E27FC236}">
                    <a16:creationId xmlns:a16="http://schemas.microsoft.com/office/drawing/2014/main" id="{7CB44784-7250-0846-AEF8-79275F460BE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91" name="U-Turn Arrow 90">
                <a:extLst>
                  <a:ext uri="{FF2B5EF4-FFF2-40B4-BE49-F238E27FC236}">
                    <a16:creationId xmlns:a16="http://schemas.microsoft.com/office/drawing/2014/main" id="{F3027CCA-3B66-DF49-9254-47EB6B0C42F2}"/>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2" name="Group 91">
              <a:extLst>
                <a:ext uri="{FF2B5EF4-FFF2-40B4-BE49-F238E27FC236}">
                  <a16:creationId xmlns:a16="http://schemas.microsoft.com/office/drawing/2014/main" id="{879A4C3E-C239-3549-AF35-3D23373B7CD5}"/>
                </a:ext>
              </a:extLst>
            </p:cNvPr>
            <p:cNvGrpSpPr/>
            <p:nvPr/>
          </p:nvGrpSpPr>
          <p:grpSpPr>
            <a:xfrm>
              <a:off x="1361479" y="3340735"/>
              <a:ext cx="291352" cy="648856"/>
              <a:chOff x="3041956" y="2774374"/>
              <a:chExt cx="291352" cy="648856"/>
            </a:xfrm>
          </p:grpSpPr>
          <p:sp>
            <p:nvSpPr>
              <p:cNvPr id="93" name="TextBox 92">
                <a:extLst>
                  <a:ext uri="{FF2B5EF4-FFF2-40B4-BE49-F238E27FC236}">
                    <a16:creationId xmlns:a16="http://schemas.microsoft.com/office/drawing/2014/main" id="{0AEE10A8-6609-0E4A-BEE4-D6E7666B513D}"/>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4" name="U-Turn Arrow 93">
                <a:extLst>
                  <a:ext uri="{FF2B5EF4-FFF2-40B4-BE49-F238E27FC236}">
                    <a16:creationId xmlns:a16="http://schemas.microsoft.com/office/drawing/2014/main" id="{EAC81000-7EC2-4441-9C88-36B7E15A136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a:extLst>
                <a:ext uri="{FF2B5EF4-FFF2-40B4-BE49-F238E27FC236}">
                  <a16:creationId xmlns:a16="http://schemas.microsoft.com/office/drawing/2014/main" id="{619E733F-E350-C449-BE52-2480644F5807}"/>
                </a:ext>
              </a:extLst>
            </p:cNvPr>
            <p:cNvGrpSpPr/>
            <p:nvPr/>
          </p:nvGrpSpPr>
          <p:grpSpPr>
            <a:xfrm>
              <a:off x="10003477" y="3357230"/>
              <a:ext cx="291352" cy="648856"/>
              <a:chOff x="3041956" y="2774374"/>
              <a:chExt cx="291352" cy="648856"/>
            </a:xfrm>
          </p:grpSpPr>
          <p:sp>
            <p:nvSpPr>
              <p:cNvPr id="96" name="TextBox 95">
                <a:extLst>
                  <a:ext uri="{FF2B5EF4-FFF2-40B4-BE49-F238E27FC236}">
                    <a16:creationId xmlns:a16="http://schemas.microsoft.com/office/drawing/2014/main" id="{54BDE554-7DA2-2B42-9018-BA344B397826}"/>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7" name="U-Turn Arrow 96">
                <a:extLst>
                  <a:ext uri="{FF2B5EF4-FFF2-40B4-BE49-F238E27FC236}">
                    <a16:creationId xmlns:a16="http://schemas.microsoft.com/office/drawing/2014/main" id="{C1CDC0E8-360B-D449-9A13-F264D1A528F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64A4E6CD-36B6-AE40-8217-7FD72357E363}"/>
                </a:ext>
              </a:extLst>
            </p:cNvPr>
            <p:cNvGrpSpPr/>
            <p:nvPr/>
          </p:nvGrpSpPr>
          <p:grpSpPr>
            <a:xfrm>
              <a:off x="2972800" y="4548395"/>
              <a:ext cx="454314" cy="386373"/>
              <a:chOff x="5808785" y="3134694"/>
              <a:chExt cx="454314" cy="386373"/>
            </a:xfrm>
          </p:grpSpPr>
          <p:cxnSp>
            <p:nvCxnSpPr>
              <p:cNvPr id="99" name="Straight Arrow Connector 98">
                <a:extLst>
                  <a:ext uri="{FF2B5EF4-FFF2-40B4-BE49-F238E27FC236}">
                    <a16:creationId xmlns:a16="http://schemas.microsoft.com/office/drawing/2014/main" id="{66F9365F-C9CD-FD44-9E31-B96C23F80F6C}"/>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BF5E754-F499-AC46-AD1A-D61FF74A0BA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01" name="Group 100">
              <a:extLst>
                <a:ext uri="{FF2B5EF4-FFF2-40B4-BE49-F238E27FC236}">
                  <a16:creationId xmlns:a16="http://schemas.microsoft.com/office/drawing/2014/main" id="{AFC1C751-B5EF-194B-A130-66C2C6BC669F}"/>
                </a:ext>
              </a:extLst>
            </p:cNvPr>
            <p:cNvGrpSpPr/>
            <p:nvPr/>
          </p:nvGrpSpPr>
          <p:grpSpPr>
            <a:xfrm>
              <a:off x="2932742" y="4149377"/>
              <a:ext cx="495010" cy="379232"/>
              <a:chOff x="5790315" y="3134694"/>
              <a:chExt cx="495010" cy="379232"/>
            </a:xfrm>
          </p:grpSpPr>
          <p:cxnSp>
            <p:nvCxnSpPr>
              <p:cNvPr id="102" name="Straight Arrow Connector 101">
                <a:extLst>
                  <a:ext uri="{FF2B5EF4-FFF2-40B4-BE49-F238E27FC236}">
                    <a16:creationId xmlns:a16="http://schemas.microsoft.com/office/drawing/2014/main" id="{A67F5052-58B5-EC4F-9DE6-D02ED8EFE816}"/>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3C63BD39-6664-6043-84C3-3E9C1F25354E}"/>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4" name="Group 103">
              <a:extLst>
                <a:ext uri="{FF2B5EF4-FFF2-40B4-BE49-F238E27FC236}">
                  <a16:creationId xmlns:a16="http://schemas.microsoft.com/office/drawing/2014/main" id="{0F3C6B64-F68A-8943-B5E6-4E6B68BE61BA}"/>
                </a:ext>
              </a:extLst>
            </p:cNvPr>
            <p:cNvGrpSpPr/>
            <p:nvPr/>
          </p:nvGrpSpPr>
          <p:grpSpPr>
            <a:xfrm>
              <a:off x="8552692" y="4138785"/>
              <a:ext cx="495010" cy="379232"/>
              <a:chOff x="5790315" y="3134694"/>
              <a:chExt cx="495010" cy="379232"/>
            </a:xfrm>
          </p:grpSpPr>
          <p:cxnSp>
            <p:nvCxnSpPr>
              <p:cNvPr id="105" name="Straight Arrow Connector 104">
                <a:extLst>
                  <a:ext uri="{FF2B5EF4-FFF2-40B4-BE49-F238E27FC236}">
                    <a16:creationId xmlns:a16="http://schemas.microsoft.com/office/drawing/2014/main" id="{55666B70-3F68-614D-8717-0275D1542EF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8BCB3112-3B98-D344-8C9A-A9A32618D0A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7" name="Group 106">
              <a:extLst>
                <a:ext uri="{FF2B5EF4-FFF2-40B4-BE49-F238E27FC236}">
                  <a16:creationId xmlns:a16="http://schemas.microsoft.com/office/drawing/2014/main" id="{D1B25367-C1C6-204F-BE31-B145454EC027}"/>
                </a:ext>
              </a:extLst>
            </p:cNvPr>
            <p:cNvGrpSpPr/>
            <p:nvPr/>
          </p:nvGrpSpPr>
          <p:grpSpPr>
            <a:xfrm>
              <a:off x="5800524" y="4919740"/>
              <a:ext cx="457590" cy="397706"/>
              <a:chOff x="5827735" y="3307692"/>
              <a:chExt cx="457590" cy="397706"/>
            </a:xfrm>
          </p:grpSpPr>
          <p:cxnSp>
            <p:nvCxnSpPr>
              <p:cNvPr id="108" name="Straight Arrow Connector 107">
                <a:extLst>
                  <a:ext uri="{FF2B5EF4-FFF2-40B4-BE49-F238E27FC236}">
                    <a16:creationId xmlns:a16="http://schemas.microsoft.com/office/drawing/2014/main" id="{A0C52246-2CC3-4745-9190-52348BBBE047}"/>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97BA879-C075-BC4D-942A-FEF21BD687B2}"/>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10" name="Group 109">
              <a:extLst>
                <a:ext uri="{FF2B5EF4-FFF2-40B4-BE49-F238E27FC236}">
                  <a16:creationId xmlns:a16="http://schemas.microsoft.com/office/drawing/2014/main" id="{DF166A2B-47A6-6547-96AF-630DF3420002}"/>
                </a:ext>
              </a:extLst>
            </p:cNvPr>
            <p:cNvGrpSpPr/>
            <p:nvPr/>
          </p:nvGrpSpPr>
          <p:grpSpPr>
            <a:xfrm>
              <a:off x="5155978" y="5018503"/>
              <a:ext cx="1183649" cy="734369"/>
              <a:chOff x="5767450" y="3514765"/>
              <a:chExt cx="350197" cy="209153"/>
            </a:xfrm>
          </p:grpSpPr>
          <p:cxnSp>
            <p:nvCxnSpPr>
              <p:cNvPr id="111" name="Straight Arrow Connector 110">
                <a:extLst>
                  <a:ext uri="{FF2B5EF4-FFF2-40B4-BE49-F238E27FC236}">
                    <a16:creationId xmlns:a16="http://schemas.microsoft.com/office/drawing/2014/main" id="{89D1D62E-AA5D-E543-8327-481116ABB488}"/>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7D8EAB-1E27-4B4F-85E2-47A610E5EC62}"/>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13" name="Group 112">
              <a:extLst>
                <a:ext uri="{FF2B5EF4-FFF2-40B4-BE49-F238E27FC236}">
                  <a16:creationId xmlns:a16="http://schemas.microsoft.com/office/drawing/2014/main" id="{3A2A6076-DBA5-1748-B2D2-92B7B89E45BB}"/>
                </a:ext>
              </a:extLst>
            </p:cNvPr>
            <p:cNvGrpSpPr/>
            <p:nvPr/>
          </p:nvGrpSpPr>
          <p:grpSpPr>
            <a:xfrm>
              <a:off x="5804398" y="3910047"/>
              <a:ext cx="368211" cy="598070"/>
              <a:chOff x="3003526" y="2786731"/>
              <a:chExt cx="368211" cy="598070"/>
            </a:xfrm>
          </p:grpSpPr>
          <p:sp>
            <p:nvSpPr>
              <p:cNvPr id="114" name="TextBox 113">
                <a:extLst>
                  <a:ext uri="{FF2B5EF4-FFF2-40B4-BE49-F238E27FC236}">
                    <a16:creationId xmlns:a16="http://schemas.microsoft.com/office/drawing/2014/main" id="{4A443EEA-CC1F-5F47-942F-237D1FC56D08}"/>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15" name="U-Turn Arrow 114">
                <a:extLst>
                  <a:ext uri="{FF2B5EF4-FFF2-40B4-BE49-F238E27FC236}">
                    <a16:creationId xmlns:a16="http://schemas.microsoft.com/office/drawing/2014/main" id="{B91273C6-882F-9A48-A1FE-764739CF1A14}"/>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6" name="Group 115">
              <a:extLst>
                <a:ext uri="{FF2B5EF4-FFF2-40B4-BE49-F238E27FC236}">
                  <a16:creationId xmlns:a16="http://schemas.microsoft.com/office/drawing/2014/main" id="{093423C6-A567-D94C-A18D-6B95BC589932}"/>
                </a:ext>
              </a:extLst>
            </p:cNvPr>
            <p:cNvGrpSpPr/>
            <p:nvPr/>
          </p:nvGrpSpPr>
          <p:grpSpPr>
            <a:xfrm>
              <a:off x="5862613" y="4408899"/>
              <a:ext cx="368211" cy="598070"/>
              <a:chOff x="3003526" y="2786731"/>
              <a:chExt cx="368211" cy="598070"/>
            </a:xfrm>
          </p:grpSpPr>
          <p:sp>
            <p:nvSpPr>
              <p:cNvPr id="117" name="TextBox 116">
                <a:extLst>
                  <a:ext uri="{FF2B5EF4-FFF2-40B4-BE49-F238E27FC236}">
                    <a16:creationId xmlns:a16="http://schemas.microsoft.com/office/drawing/2014/main" id="{1C0046F1-B10B-9347-AA7F-09BD1186E35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8" name="U-Turn Arrow 117">
                <a:extLst>
                  <a:ext uri="{FF2B5EF4-FFF2-40B4-BE49-F238E27FC236}">
                    <a16:creationId xmlns:a16="http://schemas.microsoft.com/office/drawing/2014/main" id="{CB63EA17-9472-D944-9A94-3B592C941800}"/>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88A888A5-B33F-7745-A9E3-8F1527E52113}"/>
                </a:ext>
              </a:extLst>
            </p:cNvPr>
            <p:cNvGrpSpPr/>
            <p:nvPr/>
          </p:nvGrpSpPr>
          <p:grpSpPr>
            <a:xfrm>
              <a:off x="3001936" y="5420159"/>
              <a:ext cx="368211" cy="598070"/>
              <a:chOff x="3003526" y="2786731"/>
              <a:chExt cx="368211" cy="598070"/>
            </a:xfrm>
          </p:grpSpPr>
          <p:sp>
            <p:nvSpPr>
              <p:cNvPr id="120" name="TextBox 119">
                <a:extLst>
                  <a:ext uri="{FF2B5EF4-FFF2-40B4-BE49-F238E27FC236}">
                    <a16:creationId xmlns:a16="http://schemas.microsoft.com/office/drawing/2014/main" id="{1CCF1D1B-7987-EF4A-A27A-AB37C245363E}"/>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21" name="U-Turn Arrow 120">
                <a:extLst>
                  <a:ext uri="{FF2B5EF4-FFF2-40B4-BE49-F238E27FC236}">
                    <a16:creationId xmlns:a16="http://schemas.microsoft.com/office/drawing/2014/main" id="{ACD379B8-0E48-3141-BB15-8447078CEFB6}"/>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E85FDC87-1D41-DC4C-A048-9D95FAF3EDB2}"/>
                </a:ext>
              </a:extLst>
            </p:cNvPr>
            <p:cNvGrpSpPr/>
            <p:nvPr/>
          </p:nvGrpSpPr>
          <p:grpSpPr>
            <a:xfrm>
              <a:off x="8694713" y="5240547"/>
              <a:ext cx="368211" cy="598070"/>
              <a:chOff x="3003526" y="2786731"/>
              <a:chExt cx="368211" cy="598070"/>
            </a:xfrm>
          </p:grpSpPr>
          <p:sp>
            <p:nvSpPr>
              <p:cNvPr id="123" name="TextBox 122">
                <a:extLst>
                  <a:ext uri="{FF2B5EF4-FFF2-40B4-BE49-F238E27FC236}">
                    <a16:creationId xmlns:a16="http://schemas.microsoft.com/office/drawing/2014/main" id="{405A709B-5AF0-C54E-8339-D0C241A0D0A9}"/>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4" name="U-Turn Arrow 123">
                <a:extLst>
                  <a:ext uri="{FF2B5EF4-FFF2-40B4-BE49-F238E27FC236}">
                    <a16:creationId xmlns:a16="http://schemas.microsoft.com/office/drawing/2014/main" id="{56D8AFC8-126A-6B40-B9C3-B9B8CAB8C970}"/>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5" name="Group 124">
              <a:extLst>
                <a:ext uri="{FF2B5EF4-FFF2-40B4-BE49-F238E27FC236}">
                  <a16:creationId xmlns:a16="http://schemas.microsoft.com/office/drawing/2014/main" id="{2294D9ED-C16D-F947-BD22-2001F7E80553}"/>
                </a:ext>
              </a:extLst>
            </p:cNvPr>
            <p:cNvGrpSpPr/>
            <p:nvPr/>
          </p:nvGrpSpPr>
          <p:grpSpPr>
            <a:xfrm>
              <a:off x="4454273" y="6335424"/>
              <a:ext cx="359186" cy="404103"/>
              <a:chOff x="3041956" y="3019127"/>
              <a:chExt cx="359186" cy="404103"/>
            </a:xfrm>
          </p:grpSpPr>
          <p:sp>
            <p:nvSpPr>
              <p:cNvPr id="126" name="TextBox 125">
                <a:extLst>
                  <a:ext uri="{FF2B5EF4-FFF2-40B4-BE49-F238E27FC236}">
                    <a16:creationId xmlns:a16="http://schemas.microsoft.com/office/drawing/2014/main" id="{52A2501D-6D83-8342-BD46-1D27FA8D2DDF}"/>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27" name="U-Turn Arrow 126">
                <a:extLst>
                  <a:ext uri="{FF2B5EF4-FFF2-40B4-BE49-F238E27FC236}">
                    <a16:creationId xmlns:a16="http://schemas.microsoft.com/office/drawing/2014/main" id="{97BE9073-7B7A-8044-87E8-5442EC9CD037}"/>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8" name="Group 127">
              <a:extLst>
                <a:ext uri="{FF2B5EF4-FFF2-40B4-BE49-F238E27FC236}">
                  <a16:creationId xmlns:a16="http://schemas.microsoft.com/office/drawing/2014/main" id="{D56DA3A8-AA59-9A43-ABF4-5EB234845AE8}"/>
                </a:ext>
              </a:extLst>
            </p:cNvPr>
            <p:cNvGrpSpPr/>
            <p:nvPr/>
          </p:nvGrpSpPr>
          <p:grpSpPr>
            <a:xfrm>
              <a:off x="7378249" y="6353369"/>
              <a:ext cx="359186" cy="404103"/>
              <a:chOff x="3041956" y="3019127"/>
              <a:chExt cx="359186" cy="404103"/>
            </a:xfrm>
          </p:grpSpPr>
          <p:sp>
            <p:nvSpPr>
              <p:cNvPr id="129" name="TextBox 128">
                <a:extLst>
                  <a:ext uri="{FF2B5EF4-FFF2-40B4-BE49-F238E27FC236}">
                    <a16:creationId xmlns:a16="http://schemas.microsoft.com/office/drawing/2014/main" id="{613841A3-E4B9-EA49-866A-A0E3FBD75DF8}"/>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30" name="U-Turn Arrow 129">
                <a:extLst>
                  <a:ext uri="{FF2B5EF4-FFF2-40B4-BE49-F238E27FC236}">
                    <a16:creationId xmlns:a16="http://schemas.microsoft.com/office/drawing/2014/main" id="{5840F863-38EA-3249-B71C-8779309DCE7A}"/>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1" name="Group 130">
              <a:extLst>
                <a:ext uri="{FF2B5EF4-FFF2-40B4-BE49-F238E27FC236}">
                  <a16:creationId xmlns:a16="http://schemas.microsoft.com/office/drawing/2014/main" id="{6ABE8A76-5C84-9340-AE06-CE6A48B94F49}"/>
                </a:ext>
              </a:extLst>
            </p:cNvPr>
            <p:cNvGrpSpPr/>
            <p:nvPr/>
          </p:nvGrpSpPr>
          <p:grpSpPr>
            <a:xfrm>
              <a:off x="5778981" y="5624594"/>
              <a:ext cx="495010" cy="379232"/>
              <a:chOff x="5790315" y="3134694"/>
              <a:chExt cx="495010" cy="379232"/>
            </a:xfrm>
          </p:grpSpPr>
          <p:cxnSp>
            <p:nvCxnSpPr>
              <p:cNvPr id="132" name="Straight Arrow Connector 131">
                <a:extLst>
                  <a:ext uri="{FF2B5EF4-FFF2-40B4-BE49-F238E27FC236}">
                    <a16:creationId xmlns:a16="http://schemas.microsoft.com/office/drawing/2014/main" id="{C68385DD-3285-4647-9D1B-69F68B47617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EE8E025-2BD4-6549-AFA3-52BBA777D7F9}"/>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34" name="Group 133">
              <a:extLst>
                <a:ext uri="{FF2B5EF4-FFF2-40B4-BE49-F238E27FC236}">
                  <a16:creationId xmlns:a16="http://schemas.microsoft.com/office/drawing/2014/main" id="{0497C51B-B592-B540-B9EE-B97453396A4E}"/>
                </a:ext>
              </a:extLst>
            </p:cNvPr>
            <p:cNvGrpSpPr/>
            <p:nvPr/>
          </p:nvGrpSpPr>
          <p:grpSpPr>
            <a:xfrm>
              <a:off x="5834950" y="5960178"/>
              <a:ext cx="454314" cy="386373"/>
              <a:chOff x="5808785" y="3134694"/>
              <a:chExt cx="454314" cy="386373"/>
            </a:xfrm>
          </p:grpSpPr>
          <p:cxnSp>
            <p:nvCxnSpPr>
              <p:cNvPr id="135" name="Straight Arrow Connector 134">
                <a:extLst>
                  <a:ext uri="{FF2B5EF4-FFF2-40B4-BE49-F238E27FC236}">
                    <a16:creationId xmlns:a16="http://schemas.microsoft.com/office/drawing/2014/main" id="{96C81331-47F1-E944-9C8B-061E430B9B17}"/>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68A38409-0AF0-F846-978A-5AFE87FB2619}"/>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37" name="Group 136">
              <a:extLst>
                <a:ext uri="{FF2B5EF4-FFF2-40B4-BE49-F238E27FC236}">
                  <a16:creationId xmlns:a16="http://schemas.microsoft.com/office/drawing/2014/main" id="{7825802E-F4CA-CC46-A894-2ABF77C7CC7E}"/>
                </a:ext>
              </a:extLst>
            </p:cNvPr>
            <p:cNvGrpSpPr/>
            <p:nvPr/>
          </p:nvGrpSpPr>
          <p:grpSpPr>
            <a:xfrm>
              <a:off x="8661196" y="4564539"/>
              <a:ext cx="454314" cy="386373"/>
              <a:chOff x="5808785" y="3134694"/>
              <a:chExt cx="454314" cy="386373"/>
            </a:xfrm>
          </p:grpSpPr>
          <p:cxnSp>
            <p:nvCxnSpPr>
              <p:cNvPr id="138" name="Straight Arrow Connector 137">
                <a:extLst>
                  <a:ext uri="{FF2B5EF4-FFF2-40B4-BE49-F238E27FC236}">
                    <a16:creationId xmlns:a16="http://schemas.microsoft.com/office/drawing/2014/main" id="{402F7F33-9C8F-E442-B46E-E61E0B8B1AB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FBFDC55-FD6B-764A-B791-89E6D211353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spTree>
    <p:extLst>
      <p:ext uri="{BB962C8B-B14F-4D97-AF65-F5344CB8AC3E}">
        <p14:creationId xmlns:p14="http://schemas.microsoft.com/office/powerpoint/2010/main" val="2940632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In theory we’re checking all possible actions, but we can see that east is going to be best for us…</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493538"/>
              </a:xfrm>
              <a:prstGeom prst="rect">
                <a:avLst/>
              </a:prstGeom>
              <a:blipFill>
                <a:blip r:embed="rId2"/>
                <a:stretch>
                  <a:fillRect l="-1897" t="-845" r="-271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509178"/>
              </a:xfrm>
              <a:prstGeom prst="rect">
                <a:avLst/>
              </a:prstGeom>
              <a:blipFill>
                <a:blip r:embed="rId3"/>
                <a:stretch>
                  <a:fillRect l="-16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0934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…The likelihood of ending up in </a:t>
                </a:r>
                <a:r>
                  <a:rPr lang="en-US" sz="2200" i="1" dirty="0">
                    <a:latin typeface="Helvetica" pitchFamily="2" charset="0"/>
                  </a:rPr>
                  <a:t>s’</a:t>
                </a:r>
                <a:r>
                  <a:rPr lang="en-US" sz="2200" dirty="0">
                    <a:latin typeface="Helvetica" pitchFamily="2" charset="0"/>
                  </a:rPr>
                  <a:t> from </a:t>
                </a:r>
                <a:r>
                  <a:rPr lang="en-US" sz="2200" i="1" dirty="0">
                    <a:latin typeface="Helvetica" pitchFamily="2" charset="0"/>
                  </a:rPr>
                  <a:t>s</a:t>
                </a:r>
                <a:r>
                  <a:rPr lang="en-US" sz="2200" dirty="0">
                    <a:latin typeface="Helvetica" pitchFamily="2" charset="0"/>
                  </a:rPr>
                  <a:t> when you take the </a:t>
                </a:r>
                <a:r>
                  <a:rPr lang="en-US" sz="2200" i="1" dirty="0">
                    <a:latin typeface="Helvetica" pitchFamily="2" charset="0"/>
                  </a:rPr>
                  <a:t>east</a:t>
                </a:r>
                <a:r>
                  <a:rPr lang="en-US" sz="2200" dirty="0">
                    <a:latin typeface="Helvetica" pitchFamily="2" charset="0"/>
                  </a:rPr>
                  <a:t> action is 80%</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493538"/>
              </a:xfrm>
              <a:prstGeom prst="rect">
                <a:avLst/>
              </a:prstGeom>
              <a:blipFill>
                <a:blip r:embed="rId2"/>
                <a:stretch>
                  <a:fillRect l="-1897" t="-8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509178"/>
              </a:xfrm>
              <a:prstGeom prst="rect">
                <a:avLst/>
              </a:prstGeom>
              <a:blipFill>
                <a:blip r:embed="rId3"/>
                <a:stretch>
                  <a:fillRect l="-16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10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…The reward of being in s’ is zero, because that’s what we agreed on for this example.</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493538"/>
              </a:xfrm>
              <a:prstGeom prst="rect">
                <a:avLst/>
              </a:prstGeom>
              <a:blipFill>
                <a:blip r:embed="rId2"/>
                <a:stretch>
                  <a:fillRect l="-1897" t="-8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509178"/>
              </a:xfrm>
              <a:prstGeom prst="rect">
                <a:avLst/>
              </a:prstGeom>
              <a:blipFill>
                <a:blip r:embed="rId3"/>
                <a:stretch>
                  <a:fillRect l="-16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693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17723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…The discount factor </a:t>
                </a:r>
                <a14:m>
                  <m:oMath xmlns:m="http://schemas.openxmlformats.org/officeDocument/2006/math">
                    <m:r>
                      <a:rPr lang="en-US" sz="2400" i="1">
                        <a:latin typeface="Cambria Math" panose="02040503050406030204" pitchFamily="18" charset="0"/>
                      </a:rPr>
                      <m:t>𝛾</m:t>
                    </m:r>
                  </m:oMath>
                </a14:m>
                <a:r>
                  <a:rPr lang="en-US" sz="2200" dirty="0">
                    <a:latin typeface="Helvetica" pitchFamily="2" charset="0"/>
                  </a:rPr>
                  <a:t> is 0.9, because we agreed on that too.</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177234"/>
              </a:xfrm>
              <a:prstGeom prst="rect">
                <a:avLst/>
              </a:prstGeom>
              <a:blipFill>
                <a:blip r:embed="rId2"/>
                <a:stretch>
                  <a:fillRect l="-1897" t="-90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0+0.9∗</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509178"/>
              </a:xfrm>
              <a:prstGeom prst="rect">
                <a:avLst/>
              </a:prstGeom>
              <a:blipFill>
                <a:blip r:embed="rId3"/>
                <a:stretch>
                  <a:fillRect l="-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468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832092"/>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…And </a:t>
                </a:r>
                <a:r>
                  <a:rPr lang="en-US" sz="2200" i="1" dirty="0">
                    <a:latin typeface="Helvetica" pitchFamily="2" charset="0"/>
                  </a:rPr>
                  <a:t>V(s’) </a:t>
                </a:r>
                <a:r>
                  <a:rPr lang="en-US" sz="2200" dirty="0">
                    <a:latin typeface="Helvetica" pitchFamily="2" charset="0"/>
                  </a:rPr>
                  <a:t>the expected reward of acting optimally from state </a:t>
                </a:r>
                <a:r>
                  <a:rPr lang="en-US" sz="2200" i="1" dirty="0">
                    <a:latin typeface="Helvetica" pitchFamily="2" charset="0"/>
                  </a:rPr>
                  <a:t>s’</a:t>
                </a:r>
                <a:r>
                  <a:rPr lang="en-US" sz="2200" dirty="0">
                    <a:latin typeface="Helvetica" pitchFamily="2" charset="0"/>
                  </a:rPr>
                  <a:t>, is 80, which we just computed in the previous iteration.</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832092"/>
              </a:xfrm>
              <a:prstGeom prst="rect">
                <a:avLst/>
              </a:prstGeom>
              <a:blipFill>
                <a:blip r:embed="rId2"/>
                <a:stretch>
                  <a:fillRect l="-1897" t="-7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0+0.9∗80</m:t>
                          </m:r>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461665"/>
              </a:xfrm>
              <a:prstGeom prst="rect">
                <a:avLst/>
              </a:prstGeom>
              <a:blipFill>
                <a:blip r:embed="rId3"/>
                <a:stretch>
                  <a:fillRect l="-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2028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…And this ends up being (about) 57.</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154984"/>
              </a:xfrm>
              <a:prstGeom prst="rect">
                <a:avLst/>
              </a:prstGeom>
              <a:blipFill>
                <a:blip r:embed="rId2"/>
                <a:stretch>
                  <a:fillRect l="-1897" t="-91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5</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0+0.9∗80</m:t>
                          </m:r>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461665"/>
              </a:xfrm>
              <a:prstGeom prst="rect">
                <a:avLst/>
              </a:prstGeom>
              <a:blipFill>
                <a:blip r:embed="rId3"/>
                <a:stretch>
                  <a:fillRect l="-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34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832092"/>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What about this guy? </a:t>
                </a:r>
                <a:r>
                  <a:rPr lang="en-US" sz="2200" b="1" dirty="0">
                    <a:solidFill>
                      <a:schemeClr val="accent1"/>
                    </a:solidFill>
                    <a:latin typeface="Helvetica" pitchFamily="2" charset="0"/>
                  </a:rPr>
                  <a:t>Transitioning to a state with estimated value of 80, so should be the same, right? 57 again?</a:t>
                </a:r>
              </a:p>
              <a:p>
                <a:endParaRPr lang="en-US" sz="2200" dirty="0">
                  <a:latin typeface="Helvetica" pitchFamily="2" charset="0"/>
                </a:endParaRPr>
              </a:p>
              <a:p>
                <a:endParaRPr lang="en-US" sz="2200" dirty="0">
                  <a:latin typeface="Helvetica" pitchFamily="2" charset="0"/>
                </a:endParaRPr>
              </a:p>
            </p:txBody>
          </p:sp>
        </mc:Choice>
        <mc:Fallback>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832092"/>
              </a:xfrm>
              <a:prstGeom prst="rect">
                <a:avLst/>
              </a:prstGeom>
              <a:blipFill>
                <a:blip r:embed="rId2"/>
                <a:stretch>
                  <a:fillRect l="-1892" t="-785" r="-243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7920132"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7920132" cy="509178"/>
              </a:xfrm>
              <a:prstGeom prst="rect">
                <a:avLst/>
              </a:prstGeom>
              <a:blipFill>
                <a:blip r:embed="rId3"/>
                <a:stretch>
                  <a:fillRect l="-16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521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NO! we also have a chance to move East, into </a:t>
                </a:r>
                <a:r>
                  <a:rPr lang="en-US" sz="2200" i="1" dirty="0">
                    <a:latin typeface="Helvetica" pitchFamily="2" charset="0"/>
                  </a:rPr>
                  <a:t>s’</a:t>
                </a:r>
                <a:r>
                  <a:rPr lang="en-US" sz="2200" dirty="0">
                    <a:latin typeface="Helvetica" pitchFamily="2" charset="0"/>
                  </a:rPr>
                  <a:t>’. We need to consider *every* state an action might take us.</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493538"/>
              </a:xfrm>
              <a:prstGeom prst="rect">
                <a:avLst/>
              </a:prstGeom>
              <a:blipFill>
                <a:blip r:embed="rId2"/>
                <a:stretch>
                  <a:fillRect l="-1852" t="-84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𝑛𝑜𝑟𝑡h</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𝑛𝑜𝑟𝑡h</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509178"/>
              </a:xfrm>
              <a:prstGeom prst="rect">
                <a:avLst/>
              </a:prstGeom>
              <a:blipFill>
                <a:blip r:embed="rId3"/>
                <a:stretch>
                  <a:fillRect l="-115"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1473492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80% chance of s’, 10% chance of s’’ when taking north action.</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509178"/>
              </a:xfrm>
              <a:prstGeom prst="rect">
                <a:avLst/>
              </a:prstGeom>
              <a:blipFill>
                <a:blip r:embed="rId3"/>
                <a:stretch>
                  <a:fillRect l="-115"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4804880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Reward of 0 for </a:t>
                </a:r>
                <a:r>
                  <a:rPr lang="en-US" sz="2200" i="1" dirty="0">
                    <a:latin typeface="Helvetica" pitchFamily="2" charset="0"/>
                  </a:rPr>
                  <a:t>s’</a:t>
                </a:r>
                <a:r>
                  <a:rPr lang="en-US" sz="2200" dirty="0">
                    <a:latin typeface="Helvetica" pitchFamily="2" charset="0"/>
                  </a:rPr>
                  <a:t>, reward of -100 for </a:t>
                </a:r>
                <a:r>
                  <a:rPr lang="en-US" sz="2200" i="1" dirty="0">
                    <a:latin typeface="Helvetica" pitchFamily="2" charset="0"/>
                  </a:rPr>
                  <a:t>s’’</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8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509178"/>
              </a:xfrm>
              <a:prstGeom prst="rect">
                <a:avLst/>
              </a:prstGeom>
              <a:blipFill>
                <a:blip r:embed="rId3"/>
                <a:stretch>
                  <a:fillRect l="-115"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264384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Deterministic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r>
                  <a:rPr lang="en-US" sz="2400" dirty="0">
                    <a:latin typeface="Helvetica" pitchFamily="2" charset="0"/>
                  </a:rPr>
                  <a:t>We can define a </a:t>
                </a:r>
                <a:r>
                  <a:rPr lang="en-US" sz="2400" b="1" dirty="0">
                    <a:latin typeface="Helvetica" pitchFamily="2" charset="0"/>
                  </a:rPr>
                  <a:t>deterministic decision process </a:t>
                </a:r>
                <a:r>
                  <a:rPr lang="en-US" sz="2400" dirty="0">
                    <a:latin typeface="Helvetica" pitchFamily="2" charset="0"/>
                  </a:rPr>
                  <a:t>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oMath>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884" b="-2632"/>
                </a:stretch>
              </a:blipFill>
            </p:spPr>
            <p:txBody>
              <a:bodyPr/>
              <a:lstStyle/>
              <a:p>
                <a:r>
                  <a:rPr lang="en-US">
                    <a:noFill/>
                  </a:rPr>
                  <a:t> </a:t>
                </a:r>
              </a:p>
            </p:txBody>
          </p:sp>
        </mc:Fallback>
      </mc:AlternateContent>
    </p:spTree>
    <p:extLst>
      <p:ext uri="{BB962C8B-B14F-4D97-AF65-F5344CB8AC3E}">
        <p14:creationId xmlns:p14="http://schemas.microsoft.com/office/powerpoint/2010/main" val="8889271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Discount factor is 0.90</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3816429"/>
              </a:xfrm>
              <a:prstGeom prst="rect">
                <a:avLst/>
              </a:prstGeom>
              <a:blipFill>
                <a:blip r:embed="rId2"/>
                <a:stretch>
                  <a:fillRect l="-1852" t="-997"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509178"/>
              </a:xfrm>
              <a:prstGeom prst="rect">
                <a:avLst/>
              </a:prstGeom>
              <a:blipFill>
                <a:blip r:embed="rId3"/>
                <a:stretch>
                  <a:fillRect l="-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3929838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Estimated reward for s’ is 80, estimated reward for s’’ is 0</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0.90∗80</m:t>
                              </m:r>
                            </m:e>
                          </m:d>
                        </m:e>
                      </m:d>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0.90∗0</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461665"/>
              </a:xfrm>
              <a:prstGeom prst="rect">
                <a:avLst/>
              </a:prstGeom>
              <a:blipFill>
                <a:blip r:embed="rId3"/>
                <a:stretch>
                  <a:fillRect l="-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9084835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The ” s’ “ part of the equation IS 57, but the danger of walking into the fire subtracts 10 from it.</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493538"/>
              </a:xfrm>
              <a:prstGeom prst="rect">
                <a:avLst/>
              </a:prstGeom>
              <a:blipFill>
                <a:blip r:embed="rId2"/>
                <a:stretch>
                  <a:fillRect l="-1852" t="-845" r="-238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57</m:t>
                      </m:r>
                      <m:r>
                        <a:rPr lang="en-US" sz="2400" b="0" i="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 −</m:t>
                      </m:r>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461665"/>
              </a:xfrm>
              <a:prstGeom prst="rect">
                <a:avLst/>
              </a:prstGeom>
              <a:blipFill>
                <a:blip r:embed="rId3"/>
                <a:stretch>
                  <a:fillRect l="-115"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658478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Getting the actual estimated value of 47. </a:t>
                </a:r>
                <a:r>
                  <a:rPr lang="en-US" sz="2200" b="1" dirty="0">
                    <a:solidFill>
                      <a:schemeClr val="accent1"/>
                    </a:solidFill>
                    <a:latin typeface="Helvetica" pitchFamily="2" charset="0"/>
                  </a:rPr>
                  <a:t>Now we’re done, yeah?</a:t>
                </a:r>
                <a:endParaRPr lang="en-US" sz="2200" b="1" i="1" dirty="0">
                  <a:solidFill>
                    <a:schemeClr val="accent1"/>
                  </a:solidFill>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47" t="-912" r="-316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4</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57</m:t>
                      </m:r>
                      <m:r>
                        <a:rPr lang="en-US" sz="2400" b="0" i="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 −</m:t>
                      </m:r>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461665"/>
              </a:xfrm>
              <a:prstGeom prst="rect">
                <a:avLst/>
              </a:prstGeom>
              <a:blipFill>
                <a:blip r:embed="rId3"/>
                <a:stretch>
                  <a:fillRect l="-115"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4277748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832092"/>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NOT YET! Often we need to update already computed reward estimates. This is known as the </a:t>
                </a:r>
                <a:r>
                  <a:rPr lang="en-US" sz="2200" b="1" dirty="0">
                    <a:latin typeface="Helvetica" pitchFamily="2" charset="0"/>
                  </a:rPr>
                  <a:t>Bellman Update</a:t>
                </a:r>
                <a:r>
                  <a:rPr lang="en-US" sz="2200" dirty="0">
                    <a:latin typeface="Helvetica" pitchFamily="2" charset="0"/>
                  </a:rPr>
                  <a:t>.</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832092"/>
              </a:xfrm>
              <a:prstGeom prst="rect">
                <a:avLst/>
              </a:prstGeom>
              <a:blipFill>
                <a:blip r:embed="rId2"/>
                <a:stretch>
                  <a:fillRect l="-1852" t="-787"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0681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4</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57</m:t>
                      </m:r>
                      <m:r>
                        <a:rPr lang="en-US" sz="2400" b="0" i="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 −</m:t>
                      </m:r>
                      <m:r>
                        <a:rPr lang="en-US" sz="2400" b="0" i="0"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068144" cy="461665"/>
              </a:xfrm>
              <a:prstGeom prst="rect">
                <a:avLst/>
              </a:prstGeom>
              <a:blipFill>
                <a:blip r:embed="rId3"/>
                <a:stretch>
                  <a:fillRect l="-115"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3558884" y="344429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3558884" y="3444292"/>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l="-8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4057650"/>
            <a:ext cx="2714625" cy="190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4810125" y="352584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4810125" y="352584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18430555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When we go east from s, there is a chance we ‘go north’ which keeps us in the same position, s’’.</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493538"/>
              </a:xfrm>
              <a:prstGeom prst="rect">
                <a:avLst/>
              </a:prstGeom>
              <a:blipFill>
                <a:blip r:embed="rId2"/>
                <a:stretch>
                  <a:fillRect l="-1852" t="-84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509178"/>
              </a:xfrm>
              <a:prstGeom prst="rect">
                <a:avLst/>
              </a:prstGeom>
              <a:blipFill>
                <a:blip r:embed="rId3"/>
                <a:stretch>
                  <a:fillRect l="-11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14297538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Probabilities are the same as we’ve seen before.</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509178"/>
              </a:xfrm>
              <a:prstGeom prst="rect">
                <a:avLst/>
              </a:prstGeom>
              <a:blipFill>
                <a:blip r:embed="rId3"/>
                <a:stretch>
                  <a:fillRect l="-110"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8611367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Rewards are the same, discount factors are the same.</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509178"/>
              </a:xfrm>
              <a:prstGeom prst="rect">
                <a:avLst/>
              </a:prstGeom>
              <a:blipFill>
                <a:blip r:embed="rId3"/>
                <a:stretch>
                  <a:fillRect l="-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3494490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V(s’) is still 0. But V(s’’), computed from the previous iteration, is now 80</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154984"/>
              </a:xfrm>
              <a:prstGeom prst="rect">
                <a:avLst/>
              </a:prstGeom>
              <a:blipFill>
                <a:blip r:embed="rId2"/>
                <a:stretch>
                  <a:fillRect l="-1852" t="-915" r="-15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0.90∗0.0</m:t>
                              </m:r>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0.90∗80</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p:spTree>
    <p:extLst>
      <p:ext uri="{BB962C8B-B14F-4D97-AF65-F5344CB8AC3E}">
        <p14:creationId xmlns:p14="http://schemas.microsoft.com/office/powerpoint/2010/main" val="20205249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805363"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You might ask yourself, well, we ALSO might have moved south when going east. Why not also s’’’</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805363" cy="4493538"/>
              </a:xfrm>
              <a:prstGeom prst="rect">
                <a:avLst/>
              </a:prstGeom>
              <a:blipFill>
                <a:blip r:embed="rId2"/>
                <a:stretch>
                  <a:fillRect l="-1852" t="-845" r="-317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0.90∗0.0</m:t>
                            </m:r>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0.90∗80</m:t>
                            </m:r>
                          </m:e>
                        </m:d>
                      </m:e>
                    </m:d>
                  </m:oMath>
                </a14:m>
                <a:r>
                  <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 + s’’’ ????</a:t>
                </a: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FD0D2-6B83-0144-BE9F-333C11948ABD}"/>
                  </a:ext>
                </a:extLst>
              </p:cNvPr>
              <p:cNvSpPr txBox="1"/>
              <p:nvPr/>
            </p:nvSpPr>
            <p:spPr>
              <a:xfrm>
                <a:off x="3543947" y="4184970"/>
                <a:ext cx="4565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6" name="TextBox 25">
                <a:extLst>
                  <a:ext uri="{FF2B5EF4-FFF2-40B4-BE49-F238E27FC236}">
                    <a16:creationId xmlns:a16="http://schemas.microsoft.com/office/drawing/2014/main" id="{A55FD0D2-6B83-0144-BE9F-333C11948ABD}"/>
                  </a:ext>
                </a:extLst>
              </p:cNvPr>
              <p:cNvSpPr txBox="1">
                <a:spLocks noRot="1" noChangeAspect="1" noMove="1" noResize="1" noEditPoints="1" noAdjustHandles="1" noChangeArrowheads="1" noChangeShapeType="1" noTextEdit="1"/>
              </p:cNvSpPr>
              <p:nvPr/>
            </p:nvSpPr>
            <p:spPr>
              <a:xfrm>
                <a:off x="3543947" y="4184970"/>
                <a:ext cx="456553" cy="461665"/>
              </a:xfrm>
              <a:prstGeom prst="rect">
                <a:avLst/>
              </a:prstGeom>
              <a:blipFill>
                <a:blip r:embed="rId7"/>
                <a:stretch>
                  <a:fillRect l="-5405" r="-27027"/>
                </a:stretch>
              </a:blipFill>
            </p:spPr>
            <p:txBody>
              <a:bodyPr/>
              <a:lstStyle/>
              <a:p>
                <a:r>
                  <a:rPr lang="en-US">
                    <a:noFill/>
                  </a:rPr>
                  <a:t> </a:t>
                </a:r>
              </a:p>
            </p:txBody>
          </p:sp>
        </mc:Fallback>
      </mc:AlternateContent>
    </p:spTree>
    <p:extLst>
      <p:ext uri="{BB962C8B-B14F-4D97-AF65-F5344CB8AC3E}">
        <p14:creationId xmlns:p14="http://schemas.microsoft.com/office/powerpoint/2010/main" val="331011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Deterministic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r>
                  <a:rPr lang="en-US" sz="2400" dirty="0">
                    <a:latin typeface="Helvetica" pitchFamily="2" charset="0"/>
                  </a:rPr>
                  <a:t>We can define a deterministic decision process 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smtClean="0">
                        <a:solidFill>
                          <a:srgbClr val="FF0000"/>
                        </a:solidFill>
                        <a:latin typeface="Cambria Math" panose="02040503050406030204" pitchFamily="18" charset="0"/>
                      </a:rPr>
                      <m:t>𝑅</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oMath>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884" b="-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9F5638-ECF0-BF4A-A2F2-DDEF460C6519}"/>
              </a:ext>
            </a:extLst>
          </p:cNvPr>
          <p:cNvSpPr txBox="1"/>
          <p:nvPr/>
        </p:nvSpPr>
        <p:spPr>
          <a:xfrm>
            <a:off x="7866345" y="4486327"/>
            <a:ext cx="3895595" cy="2031325"/>
          </a:xfrm>
          <a:prstGeom prst="rect">
            <a:avLst/>
          </a:prstGeom>
          <a:noFill/>
        </p:spPr>
        <p:txBody>
          <a:bodyPr wrap="square" rtlCol="0">
            <a:spAutoFit/>
          </a:bodyPr>
          <a:lstStyle/>
          <a:p>
            <a:r>
              <a:rPr lang="en-US" dirty="0">
                <a:solidFill>
                  <a:srgbClr val="FF0000"/>
                </a:solidFill>
                <a:latin typeface="Helvetica" pitchFamily="2" charset="0"/>
              </a:rPr>
              <a:t>Input to this function: You are currently in state </a:t>
            </a:r>
            <a:r>
              <a:rPr lang="en-US" i="1" dirty="0">
                <a:solidFill>
                  <a:srgbClr val="FF0000"/>
                </a:solidFill>
                <a:latin typeface="Helvetica" pitchFamily="2" charset="0"/>
              </a:rPr>
              <a:t>s</a:t>
            </a:r>
            <a:r>
              <a:rPr lang="en-US" dirty="0">
                <a:solidFill>
                  <a:srgbClr val="FF0000"/>
                </a:solidFill>
                <a:latin typeface="Helvetica" pitchFamily="2" charset="0"/>
              </a:rPr>
              <a:t>, and you take action </a:t>
            </a:r>
            <a:r>
              <a:rPr lang="en-US" i="1" dirty="0">
                <a:solidFill>
                  <a:srgbClr val="FF0000"/>
                </a:solidFill>
                <a:latin typeface="Helvetica" pitchFamily="2" charset="0"/>
              </a:rPr>
              <a:t>a</a:t>
            </a:r>
            <a:r>
              <a:rPr lang="en-US" dirty="0">
                <a:solidFill>
                  <a:srgbClr val="FF0000"/>
                </a:solidFill>
                <a:latin typeface="Helvetica" pitchFamily="2" charset="0"/>
              </a:rPr>
              <a:t> to reach a new state, </a:t>
            </a:r>
            <a:r>
              <a:rPr lang="en-US" i="1" dirty="0">
                <a:solidFill>
                  <a:srgbClr val="FF0000"/>
                </a:solidFill>
                <a:latin typeface="Helvetica" pitchFamily="2" charset="0"/>
              </a:rPr>
              <a:t>s’ </a:t>
            </a:r>
          </a:p>
          <a:p>
            <a:endParaRPr lang="en-US" i="1" dirty="0">
              <a:solidFill>
                <a:srgbClr val="FF0000"/>
              </a:solidFill>
              <a:latin typeface="Helvetica" pitchFamily="2" charset="0"/>
            </a:endParaRPr>
          </a:p>
          <a:p>
            <a:r>
              <a:rPr lang="en-US" dirty="0">
                <a:solidFill>
                  <a:srgbClr val="FF0000"/>
                </a:solidFill>
                <a:latin typeface="Helvetica" pitchFamily="2" charset="0"/>
              </a:rPr>
              <a:t>Output of this function: A number indicating how much do we like this new state? </a:t>
            </a:r>
          </a:p>
        </p:txBody>
      </p:sp>
    </p:spTree>
    <p:extLst>
      <p:ext uri="{BB962C8B-B14F-4D97-AF65-F5344CB8AC3E}">
        <p14:creationId xmlns:p14="http://schemas.microsoft.com/office/powerpoint/2010/main" val="29672071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5705475"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And the answer is: technically yes, BUT at end of *previous* iteration, both reward and expected reward for </a:t>
                </a:r>
                <a:r>
                  <a:rPr lang="en-US" sz="2200" i="1" dirty="0">
                    <a:latin typeface="Helvetica" pitchFamily="2" charset="0"/>
                  </a:rPr>
                  <a:t>s’’’ </a:t>
                </a:r>
                <a:r>
                  <a:rPr lang="en-US" sz="2200" dirty="0">
                    <a:latin typeface="Helvetica" pitchFamily="2" charset="0"/>
                  </a:rPr>
                  <a:t>was 0.</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5705475" cy="3816429"/>
              </a:xfrm>
              <a:prstGeom prst="rect">
                <a:avLst/>
              </a:prstGeom>
              <a:blipFill>
                <a:blip r:embed="rId2"/>
                <a:stretch>
                  <a:fillRect l="-1389" t="-797" r="-74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0.90∗0.0</m:t>
                            </m:r>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0.90∗80</m:t>
                            </m:r>
                          </m:e>
                        </m:d>
                      </m:e>
                    </m:d>
                  </m:oMath>
                </a14:m>
                <a:r>
                  <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 + </a:t>
                </a:r>
                <a14:m>
                  <m:oMath xmlns:m="http://schemas.openxmlformats.org/officeDocument/2006/math">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0+0.90∗0</m:t>
                            </m:r>
                          </m:e>
                        </m:d>
                      </m:e>
                    </m:d>
                  </m:oMath>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FD0D2-6B83-0144-BE9F-333C11948ABD}"/>
                  </a:ext>
                </a:extLst>
              </p:cNvPr>
              <p:cNvSpPr txBox="1"/>
              <p:nvPr/>
            </p:nvSpPr>
            <p:spPr>
              <a:xfrm>
                <a:off x="3543947" y="4184970"/>
                <a:ext cx="4565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6" name="TextBox 25">
                <a:extLst>
                  <a:ext uri="{FF2B5EF4-FFF2-40B4-BE49-F238E27FC236}">
                    <a16:creationId xmlns:a16="http://schemas.microsoft.com/office/drawing/2014/main" id="{A55FD0D2-6B83-0144-BE9F-333C11948ABD}"/>
                  </a:ext>
                </a:extLst>
              </p:cNvPr>
              <p:cNvSpPr txBox="1">
                <a:spLocks noRot="1" noChangeAspect="1" noMove="1" noResize="1" noEditPoints="1" noAdjustHandles="1" noChangeArrowheads="1" noChangeShapeType="1" noTextEdit="1"/>
              </p:cNvSpPr>
              <p:nvPr/>
            </p:nvSpPr>
            <p:spPr>
              <a:xfrm>
                <a:off x="3543947" y="4184970"/>
                <a:ext cx="456553" cy="461665"/>
              </a:xfrm>
              <a:prstGeom prst="rect">
                <a:avLst/>
              </a:prstGeom>
              <a:blipFill>
                <a:blip r:embed="rId7"/>
                <a:stretch>
                  <a:fillRect l="-5405" r="-27027"/>
                </a:stretch>
              </a:blipFill>
            </p:spPr>
            <p:txBody>
              <a:bodyPr/>
              <a:lstStyle/>
              <a:p>
                <a:r>
                  <a:rPr lang="en-US">
                    <a:noFill/>
                  </a:rPr>
                  <a:t> </a:t>
                </a:r>
              </a:p>
            </p:txBody>
          </p:sp>
        </mc:Fallback>
      </mc:AlternateContent>
    </p:spTree>
    <p:extLst>
      <p:ext uri="{BB962C8B-B14F-4D97-AF65-F5344CB8AC3E}">
        <p14:creationId xmlns:p14="http://schemas.microsoft.com/office/powerpoint/2010/main" val="1311740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Which means that term just ends up being 0, so we left it out.</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4154984"/>
              </a:xfrm>
              <a:prstGeom prst="rect">
                <a:avLst/>
              </a:prstGeom>
              <a:blipFill>
                <a:blip r:embed="rId2"/>
                <a:stretch>
                  <a:fillRect l="-1768" t="-91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0.90∗0.0</m:t>
                            </m:r>
                          </m:e>
                        </m:d>
                      </m:e>
                    </m:d>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d>
                      <m:dPr>
                        <m:begChr m:val="["/>
                        <m:endChr m:val="]"/>
                        <m:ctrlPr>
                          <a:rPr lang="en-US" sz="2400" i="1">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m:t>
                        </m:r>
                        <m:d>
                          <m:dPr>
                            <m:ctrlP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i="1"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0.90∗80</m:t>
                            </m:r>
                          </m:e>
                        </m:d>
                      </m:e>
                    </m:d>
                  </m:oMath>
                </a14:m>
                <a:r>
                  <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 + </a:t>
                </a:r>
                <a14:m>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oMath>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FD0D2-6B83-0144-BE9F-333C11948ABD}"/>
                  </a:ext>
                </a:extLst>
              </p:cNvPr>
              <p:cNvSpPr txBox="1"/>
              <p:nvPr/>
            </p:nvSpPr>
            <p:spPr>
              <a:xfrm>
                <a:off x="3543947" y="4184970"/>
                <a:ext cx="4565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6" name="TextBox 25">
                <a:extLst>
                  <a:ext uri="{FF2B5EF4-FFF2-40B4-BE49-F238E27FC236}">
                    <a16:creationId xmlns:a16="http://schemas.microsoft.com/office/drawing/2014/main" id="{A55FD0D2-6B83-0144-BE9F-333C11948ABD}"/>
                  </a:ext>
                </a:extLst>
              </p:cNvPr>
              <p:cNvSpPr txBox="1">
                <a:spLocks noRot="1" noChangeAspect="1" noMove="1" noResize="1" noEditPoints="1" noAdjustHandles="1" noChangeArrowheads="1" noChangeShapeType="1" noTextEdit="1"/>
              </p:cNvSpPr>
              <p:nvPr/>
            </p:nvSpPr>
            <p:spPr>
              <a:xfrm>
                <a:off x="3543947" y="4184970"/>
                <a:ext cx="456553" cy="461665"/>
              </a:xfrm>
              <a:prstGeom prst="rect">
                <a:avLst/>
              </a:prstGeom>
              <a:blipFill>
                <a:blip r:embed="rId7"/>
                <a:stretch>
                  <a:fillRect l="-5405" r="-27027"/>
                </a:stretch>
              </a:blipFill>
            </p:spPr>
            <p:txBody>
              <a:bodyPr/>
              <a:lstStyle/>
              <a:p>
                <a:r>
                  <a:rPr lang="en-US">
                    <a:noFill/>
                  </a:rPr>
                  <a:t> </a:t>
                </a:r>
              </a:p>
            </p:txBody>
          </p:sp>
        </mc:Fallback>
      </mc:AlternateContent>
    </p:spTree>
    <p:extLst>
      <p:ext uri="{BB962C8B-B14F-4D97-AF65-F5344CB8AC3E}">
        <p14:creationId xmlns:p14="http://schemas.microsoft.com/office/powerpoint/2010/main" val="3350468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Anyway, we do this other arithmetic…</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3816429"/>
              </a:xfrm>
              <a:prstGeom prst="rect">
                <a:avLst/>
              </a:prstGeom>
              <a:blipFill>
                <a:blip r:embed="rId2"/>
                <a:stretch>
                  <a:fillRect l="-1768" t="-9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.2</m:t>
                    </m:r>
                  </m:oMath>
                </a14:m>
                <a:r>
                  <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 + </a:t>
                </a:r>
                <a14:m>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oMath>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FD0D2-6B83-0144-BE9F-333C11948ABD}"/>
                  </a:ext>
                </a:extLst>
              </p:cNvPr>
              <p:cNvSpPr txBox="1"/>
              <p:nvPr/>
            </p:nvSpPr>
            <p:spPr>
              <a:xfrm>
                <a:off x="3543947" y="4184970"/>
                <a:ext cx="4565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6" name="TextBox 25">
                <a:extLst>
                  <a:ext uri="{FF2B5EF4-FFF2-40B4-BE49-F238E27FC236}">
                    <a16:creationId xmlns:a16="http://schemas.microsoft.com/office/drawing/2014/main" id="{A55FD0D2-6B83-0144-BE9F-333C11948ABD}"/>
                  </a:ext>
                </a:extLst>
              </p:cNvPr>
              <p:cNvSpPr txBox="1">
                <a:spLocks noRot="1" noChangeAspect="1" noMove="1" noResize="1" noEditPoints="1" noAdjustHandles="1" noChangeArrowheads="1" noChangeShapeType="1" noTextEdit="1"/>
              </p:cNvSpPr>
              <p:nvPr/>
            </p:nvSpPr>
            <p:spPr>
              <a:xfrm>
                <a:off x="3543947" y="4184970"/>
                <a:ext cx="456553" cy="461665"/>
              </a:xfrm>
              <a:prstGeom prst="rect">
                <a:avLst/>
              </a:prstGeom>
              <a:blipFill>
                <a:blip r:embed="rId7"/>
                <a:stretch>
                  <a:fillRect l="-5405" r="-27027"/>
                </a:stretch>
              </a:blipFill>
            </p:spPr>
            <p:txBody>
              <a:bodyPr/>
              <a:lstStyle/>
              <a:p>
                <a:r>
                  <a:rPr lang="en-US">
                    <a:noFill/>
                  </a:rPr>
                  <a:t> </a:t>
                </a:r>
              </a:p>
            </p:txBody>
          </p:sp>
        </mc:Fallback>
      </mc:AlternateContent>
    </p:spTree>
    <p:extLst>
      <p:ext uri="{BB962C8B-B14F-4D97-AF65-F5344CB8AC3E}">
        <p14:creationId xmlns:p14="http://schemas.microsoft.com/office/powerpoint/2010/main" val="2371352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And we get our updated value!</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3816429"/>
              </a:xfrm>
              <a:prstGeom prst="rect">
                <a:avLst/>
              </a:prstGeom>
              <a:blipFill>
                <a:blip r:embed="rId2"/>
                <a:stretch>
                  <a:fillRect l="-1768" t="-9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87</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11506294"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sz="2400" dirty="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7</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.2</m:t>
                    </m:r>
                  </m:oMath>
                </a14:m>
                <a:r>
                  <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 + </a:t>
                </a:r>
                <a14:m>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oMath>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11506294" cy="461665"/>
              </a:xfrm>
              <a:prstGeom prst="rect">
                <a:avLst/>
              </a:prstGeom>
              <a:blipFill>
                <a:blip r:embed="rId3"/>
                <a:stretch>
                  <a:fillRect l="-110"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4810124" y="2272112"/>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4810124" y="2272112"/>
                <a:ext cx="303505" cy="461665"/>
              </a:xfrm>
              <a:prstGeom prst="rect">
                <a:avLst/>
              </a:prstGeom>
              <a:blipFill>
                <a:blip r:embed="rId4"/>
                <a:stretch>
                  <a:fillRect l="-8000"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68408" y="2234068"/>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68408" y="2234068"/>
                <a:ext cx="303505" cy="46166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387421"/>
            <a:ext cx="2619375" cy="2573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96D8ED-3E21-E346-B5AA-7373F01D60F8}"/>
                  </a:ext>
                </a:extLst>
              </p:cNvPr>
              <p:cNvSpPr txBox="1"/>
              <p:nvPr/>
            </p:nvSpPr>
            <p:spPr>
              <a:xfrm>
                <a:off x="3543948" y="294846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5" name="TextBox 24">
                <a:extLst>
                  <a:ext uri="{FF2B5EF4-FFF2-40B4-BE49-F238E27FC236}">
                    <a16:creationId xmlns:a16="http://schemas.microsoft.com/office/drawing/2014/main" id="{4096D8ED-3E21-E346-B5AA-7373F01D60F8}"/>
                  </a:ext>
                </a:extLst>
              </p:cNvPr>
              <p:cNvSpPr txBox="1">
                <a:spLocks noRot="1" noChangeAspect="1" noMove="1" noResize="1" noEditPoints="1" noAdjustHandles="1" noChangeArrowheads="1" noChangeShapeType="1" noTextEdit="1"/>
              </p:cNvSpPr>
              <p:nvPr/>
            </p:nvSpPr>
            <p:spPr>
              <a:xfrm>
                <a:off x="3543948" y="2948460"/>
                <a:ext cx="303505" cy="461665"/>
              </a:xfrm>
              <a:prstGeom prst="rect">
                <a:avLst/>
              </a:prstGeom>
              <a:blipFill>
                <a:blip r:embed="rId6"/>
                <a:stretch>
                  <a:fillRect l="-8000" r="-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FD0D2-6B83-0144-BE9F-333C11948ABD}"/>
                  </a:ext>
                </a:extLst>
              </p:cNvPr>
              <p:cNvSpPr txBox="1"/>
              <p:nvPr/>
            </p:nvSpPr>
            <p:spPr>
              <a:xfrm>
                <a:off x="3543947" y="4184970"/>
                <a:ext cx="4565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6" name="TextBox 25">
                <a:extLst>
                  <a:ext uri="{FF2B5EF4-FFF2-40B4-BE49-F238E27FC236}">
                    <a16:creationId xmlns:a16="http://schemas.microsoft.com/office/drawing/2014/main" id="{A55FD0D2-6B83-0144-BE9F-333C11948ABD}"/>
                  </a:ext>
                </a:extLst>
              </p:cNvPr>
              <p:cNvSpPr txBox="1">
                <a:spLocks noRot="1" noChangeAspect="1" noMove="1" noResize="1" noEditPoints="1" noAdjustHandles="1" noChangeArrowheads="1" noChangeShapeType="1" noTextEdit="1"/>
              </p:cNvSpPr>
              <p:nvPr/>
            </p:nvSpPr>
            <p:spPr>
              <a:xfrm>
                <a:off x="3543947" y="4184970"/>
                <a:ext cx="456553" cy="461665"/>
              </a:xfrm>
              <a:prstGeom prst="rect">
                <a:avLst/>
              </a:prstGeom>
              <a:blipFill>
                <a:blip r:embed="rId7"/>
                <a:stretch>
                  <a:fillRect l="-5405" r="-27027"/>
                </a:stretch>
              </a:blipFill>
            </p:spPr>
            <p:txBody>
              <a:bodyPr/>
              <a:lstStyle/>
              <a:p>
                <a:r>
                  <a:rPr lang="en-US">
                    <a:noFill/>
                  </a:rPr>
                  <a:t> </a:t>
                </a:r>
              </a:p>
            </p:txBody>
          </p:sp>
        </mc:Fallback>
      </mc:AlternateContent>
    </p:spTree>
    <p:extLst>
      <p:ext uri="{BB962C8B-B14F-4D97-AF65-F5344CB8AC3E}">
        <p14:creationId xmlns:p14="http://schemas.microsoft.com/office/powerpoint/2010/main" val="3987331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And this can keep going!</a:t>
                </a:r>
                <a:endParaRPr lang="en-US" sz="2200" i="1" dirty="0">
                  <a:latin typeface="Helvetica" pitchFamily="2" charset="0"/>
                </a:endParaRP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3816429"/>
              </a:xfrm>
              <a:prstGeom prst="rect">
                <a:avLst/>
              </a:prstGeom>
              <a:blipFill>
                <a:blip r:embed="rId2"/>
                <a:stretch>
                  <a:fillRect l="-1768" t="-9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87</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spTree>
    <p:extLst>
      <p:ext uri="{BB962C8B-B14F-4D97-AF65-F5344CB8AC3E}">
        <p14:creationId xmlns:p14="http://schemas.microsoft.com/office/powerpoint/2010/main" val="3609550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THREE moves?</a:t>
                </a:r>
              </a:p>
              <a:p>
                <a:endParaRPr lang="en-US" sz="2200" dirty="0">
                  <a:latin typeface="Helvetica" pitchFamily="2" charset="0"/>
                </a:endParaRPr>
              </a:p>
              <a:p>
                <a:r>
                  <a:rPr lang="en-US" sz="2200" dirty="0">
                    <a:latin typeface="Helvetica" pitchFamily="2" charset="0"/>
                  </a:rPr>
                  <a:t>Bumping up the available moves to three makes a bunch more updates.</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4154984"/>
              </a:xfrm>
              <a:prstGeom prst="rect">
                <a:avLst/>
              </a:prstGeom>
              <a:blipFill>
                <a:blip r:embed="rId2"/>
                <a:stretch>
                  <a:fillRect l="-1768" t="-91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41</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73</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92</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57</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34</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spTree>
    <p:extLst>
      <p:ext uri="{BB962C8B-B14F-4D97-AF65-F5344CB8AC3E}">
        <p14:creationId xmlns:p14="http://schemas.microsoft.com/office/powerpoint/2010/main" val="40513125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FOUR moves?</a:t>
                </a:r>
              </a:p>
              <a:p>
                <a:endParaRPr lang="en-US" sz="2200" dirty="0">
                  <a:latin typeface="Helvetica" pitchFamily="2" charset="0"/>
                </a:endParaRPr>
              </a:p>
              <a:p>
                <a:r>
                  <a:rPr lang="en-US" sz="2200" dirty="0">
                    <a:latin typeface="Helvetica" pitchFamily="2" charset="0"/>
                  </a:rPr>
                  <a:t>And so on..</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3816429"/>
              </a:xfrm>
              <a:prstGeom prst="rect">
                <a:avLst/>
              </a:prstGeom>
              <a:blipFill>
                <a:blip r:embed="rId2"/>
                <a:stretch>
                  <a:fillRect l="-1768" t="-9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56</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79</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93</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29</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61</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24</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41</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14</a:t>
              </a:r>
            </a:p>
          </p:txBody>
        </p:sp>
      </p:grpSp>
    </p:spTree>
    <p:extLst>
      <p:ext uri="{BB962C8B-B14F-4D97-AF65-F5344CB8AC3E}">
        <p14:creationId xmlns:p14="http://schemas.microsoft.com/office/powerpoint/2010/main" val="2935866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FIVE moves?</a:t>
                </a:r>
              </a:p>
              <a:p>
                <a:endParaRPr lang="en-US" sz="2200" dirty="0">
                  <a:latin typeface="Helvetica" pitchFamily="2" charset="0"/>
                </a:endParaRPr>
              </a:p>
              <a:p>
                <a:r>
                  <a:rPr lang="en-US" sz="2200" dirty="0">
                    <a:latin typeface="Helvetica" pitchFamily="2" charset="0"/>
                  </a:rPr>
                  <a:t>Note that those first states we computed are changing less dramatically at this point.</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4493538"/>
              </a:xfrm>
              <a:prstGeom prst="rect">
                <a:avLst/>
              </a:prstGeom>
              <a:blipFill>
                <a:blip r:embed="rId2"/>
                <a:stretch>
                  <a:fillRect l="-1768" t="-8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65</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81</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93</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45</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62</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23</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34</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47</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20</a:t>
              </a:r>
            </a:p>
          </p:txBody>
        </p:sp>
      </p:grpSp>
    </p:spTree>
    <p:extLst>
      <p:ext uri="{BB962C8B-B14F-4D97-AF65-F5344CB8AC3E}">
        <p14:creationId xmlns:p14="http://schemas.microsoft.com/office/powerpoint/2010/main" val="18677042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SIX moves?</a:t>
                </a:r>
              </a:p>
              <a:p>
                <a:endParaRPr lang="en-US" sz="2200" dirty="0">
                  <a:latin typeface="Helvetica" pitchFamily="2" charset="0"/>
                </a:endParaRPr>
              </a:p>
              <a:p>
                <a:r>
                  <a:rPr lang="en-US" sz="2200" dirty="0">
                    <a:latin typeface="Helvetica" pitchFamily="2" charset="0"/>
                  </a:rPr>
                  <a:t>Note that those first states we computed are changing less dramatically at this point.</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4154984"/>
              </a:xfrm>
              <a:prstGeom prst="rect">
                <a:avLst/>
              </a:prstGeom>
              <a:blipFill>
                <a:blip r:embed="rId2"/>
                <a:stretch>
                  <a:fillRect l="-1768" t="-91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68</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82</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94</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55</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63</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38</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40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26</a:t>
              </a:r>
            </a:p>
          </p:txBody>
        </p:sp>
      </p:grpSp>
    </p:spTree>
    <p:extLst>
      <p:ext uri="{BB962C8B-B14F-4D97-AF65-F5344CB8AC3E}">
        <p14:creationId xmlns:p14="http://schemas.microsoft.com/office/powerpoint/2010/main" val="36957162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1" y="2234068"/>
                <a:ext cx="5029200" cy="452431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a:t>
                </a:r>
                <a:r>
                  <a:rPr lang="en-US" sz="2400" dirty="0"/>
                  <a:t>∞</a:t>
                </a:r>
                <a:r>
                  <a:rPr lang="en-US" sz="2200" dirty="0">
                    <a:latin typeface="Helvetica" pitchFamily="2" charset="0"/>
                  </a:rPr>
                  <a:t> moves?</a:t>
                </a:r>
              </a:p>
              <a:p>
                <a:endParaRPr lang="en-US" sz="2200" dirty="0">
                  <a:latin typeface="Helvetica" pitchFamily="2" charset="0"/>
                </a:endParaRPr>
              </a:p>
              <a:p>
                <a:r>
                  <a:rPr lang="en-US" sz="2200" dirty="0">
                    <a:latin typeface="Helvetica" pitchFamily="2" charset="0"/>
                  </a:rPr>
                  <a:t>Eventually, the expected rewards converge to an equilibrium. And then you can definitely determine your policy!</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1" y="2234068"/>
                <a:ext cx="5029200" cy="4524315"/>
              </a:xfrm>
              <a:prstGeom prst="rect">
                <a:avLst/>
              </a:prstGeom>
              <a:blipFill>
                <a:blip r:embed="rId2"/>
                <a:stretch>
                  <a:fillRect l="-1576" t="-67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1359320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Throughout the course, we’ve often been very ‘goal oriented’ with these types of problems that involve choosing states.</a:t>
            </a:r>
          </a:p>
          <a:p>
            <a:endParaRPr lang="en-US" sz="2400" dirty="0">
              <a:latin typeface="Helvetica" pitchFamily="2" charset="0"/>
            </a:endParaRPr>
          </a:p>
          <a:p>
            <a:r>
              <a:rPr lang="en-US" sz="2400" dirty="0">
                <a:latin typeface="Helvetica" pitchFamily="2" charset="0"/>
              </a:rPr>
              <a:t>“Reach a state where the enemy King is in checkmate!”</a:t>
            </a:r>
          </a:p>
          <a:p>
            <a:r>
              <a:rPr lang="en-US" sz="2400" dirty="0">
                <a:latin typeface="Helvetica" pitchFamily="2" charset="0"/>
              </a:rPr>
              <a:t>”Reach a state where there is no dirt on the ground!”</a:t>
            </a:r>
          </a:p>
          <a:p>
            <a:r>
              <a:rPr lang="en-US" sz="2400" dirty="0">
                <a:latin typeface="Helvetica" pitchFamily="2" charset="0"/>
              </a:rPr>
              <a:t>“Reach a state where all of the Cargo is in New Orleans!"</a:t>
            </a:r>
            <a:endParaRPr lang="en-US" sz="22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0447905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Value Iteration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20000"/>
          </a:bodyPr>
          <a:lstStyle/>
          <a:p>
            <a:r>
              <a:rPr lang="en-US" sz="2400" dirty="0">
                <a:latin typeface="Helvetica" pitchFamily="2" charset="0"/>
              </a:rPr>
              <a:t>This process of iteratively refining the utility / estimated rewards of each state is called </a:t>
            </a:r>
            <a:r>
              <a:rPr lang="en-US" sz="2400" b="1" dirty="0">
                <a:latin typeface="Helvetica" pitchFamily="2" charset="0"/>
              </a:rPr>
              <a:t>value iteration</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We can do it as long we know the Markov process (e.g., what the probability of any given action leading us to any given other state is, the rewards, actions, states, etc.).</a:t>
            </a:r>
          </a:p>
          <a:p>
            <a:endParaRPr lang="en-US" sz="2400" dirty="0">
              <a:latin typeface="Helvetica" pitchFamily="2" charset="0"/>
            </a:endParaRPr>
          </a:p>
          <a:p>
            <a:r>
              <a:rPr lang="en-US" sz="2400" dirty="0">
                <a:latin typeface="Helvetica" pitchFamily="2" charset="0"/>
              </a:rPr>
              <a:t>As you saw, it gets its name through that iterative process (first 1 move, then 2 moves, then three moves, etc.)</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0739485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Value Iteration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r>
              <a:rPr lang="en-US" sz="2400" dirty="0">
                <a:latin typeface="Helvetica" pitchFamily="2" charset="0"/>
              </a:rPr>
              <a:t>We mentioned that sometimes these tasks never end</a:t>
            </a:r>
          </a:p>
          <a:p>
            <a:pPr lvl="1"/>
            <a:r>
              <a:rPr lang="en-US" sz="2200" dirty="0">
                <a:latin typeface="Helvetica" pitchFamily="2" charset="0"/>
              </a:rPr>
              <a:t>E.g., learning how to play the piano.</a:t>
            </a:r>
          </a:p>
          <a:p>
            <a:pPr lvl="1"/>
            <a:endParaRPr lang="en-US" sz="2200" dirty="0">
              <a:latin typeface="Helvetica" pitchFamily="2" charset="0"/>
            </a:endParaRPr>
          </a:p>
          <a:p>
            <a:r>
              <a:rPr lang="en-US" sz="2400" dirty="0">
                <a:latin typeface="Helvetica" pitchFamily="2" charset="0"/>
              </a:rPr>
              <a:t>But even in situations like that, we’ll still converge to an equilibrium, because as long as the discount factor is &lt; 1, if you look far enough into the future the reward of those far future actions eventually approach 0.</a:t>
            </a:r>
          </a:p>
          <a:p>
            <a:endParaRPr lang="en-US" sz="2400" dirty="0">
              <a:latin typeface="Helvetica" pitchFamily="2" charset="0"/>
            </a:endParaRPr>
          </a:p>
          <a:p>
            <a:r>
              <a:rPr lang="en-US" sz="2400" dirty="0">
                <a:latin typeface="Helvetica" pitchFamily="2" charset="0"/>
              </a:rPr>
              <a:t>But this is very inefficient!</a:t>
            </a:r>
          </a:p>
        </p:txBody>
      </p:sp>
    </p:spTree>
    <p:extLst>
      <p:ext uri="{BB962C8B-B14F-4D97-AF65-F5344CB8AC3E}">
        <p14:creationId xmlns:p14="http://schemas.microsoft.com/office/powerpoint/2010/main" val="712656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10000"/>
              </a:bodyPr>
              <a:lstStyle/>
              <a:p>
                <a:r>
                  <a:rPr lang="en-US" sz="2400" dirty="0">
                    <a:latin typeface="Helvetica" pitchFamily="2" charset="0"/>
                  </a:rPr>
                  <a:t>Our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758" t="-329" b="-2303"/>
                </a:stretch>
              </a:blipFill>
            </p:spPr>
            <p:txBody>
              <a:bodyPr/>
              <a:lstStyle/>
              <a:p>
                <a:r>
                  <a:rPr lang="en-US">
                    <a:noFill/>
                  </a:rPr>
                  <a:t> </a:t>
                </a:r>
              </a:p>
            </p:txBody>
          </p:sp>
        </mc:Fallback>
      </mc:AlternateContent>
    </p:spTree>
    <p:extLst>
      <p:ext uri="{BB962C8B-B14F-4D97-AF65-F5344CB8AC3E}">
        <p14:creationId xmlns:p14="http://schemas.microsoft.com/office/powerpoint/2010/main" val="26493137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10000"/>
              </a:bodyPr>
              <a:lstStyle/>
              <a:p>
                <a:r>
                  <a:rPr lang="en-US" sz="2400" dirty="0">
                    <a:latin typeface="Helvetica" pitchFamily="2" charset="0"/>
                  </a:rPr>
                  <a:t>Our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758" t="-329" b="-23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32A0761-E42B-C444-978C-0F074F25A991}"/>
              </a:ext>
            </a:extLst>
          </p:cNvPr>
          <p:cNvSpPr txBox="1"/>
          <p:nvPr/>
        </p:nvSpPr>
        <p:spPr>
          <a:xfrm>
            <a:off x="9175527" y="3480768"/>
            <a:ext cx="2583865" cy="1446550"/>
          </a:xfrm>
          <a:prstGeom prst="rect">
            <a:avLst/>
          </a:prstGeom>
          <a:noFill/>
        </p:spPr>
        <p:txBody>
          <a:bodyPr wrap="square" rtlCol="0">
            <a:spAutoFit/>
          </a:bodyPr>
          <a:lstStyle/>
          <a:p>
            <a:r>
              <a:rPr lang="en-US" sz="2200" dirty="0">
                <a:solidFill>
                  <a:srgbClr val="FF0000"/>
                </a:solidFill>
                <a:latin typeface="Helvetica" pitchFamily="2" charset="0"/>
              </a:rPr>
              <a:t>Value iteration requires us to know all of these things in advance.</a:t>
            </a:r>
            <a:endParaRPr lang="en-US" sz="2600" dirty="0">
              <a:solidFill>
                <a:srgbClr val="FF0000"/>
              </a:solidFill>
              <a:latin typeface="Helvetica" pitchFamily="2" charset="0"/>
            </a:endParaRPr>
          </a:p>
        </p:txBody>
      </p:sp>
      <p:sp>
        <p:nvSpPr>
          <p:cNvPr id="5" name="Right Brace 4">
            <a:extLst>
              <a:ext uri="{FF2B5EF4-FFF2-40B4-BE49-F238E27FC236}">
                <a16:creationId xmlns:a16="http://schemas.microsoft.com/office/drawing/2014/main" id="{6D4BF71F-B154-BD46-86B3-B0840E2A9CF7}"/>
              </a:ext>
            </a:extLst>
          </p:cNvPr>
          <p:cNvSpPr/>
          <p:nvPr/>
        </p:nvSpPr>
        <p:spPr>
          <a:xfrm>
            <a:off x="7400925" y="3243262"/>
            <a:ext cx="1774602" cy="2620555"/>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524348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10000"/>
              </a:bodyPr>
              <a:lstStyle/>
              <a:p>
                <a:r>
                  <a:rPr lang="en-US" sz="2400" dirty="0">
                    <a:latin typeface="Helvetica" pitchFamily="2" charset="0"/>
                  </a:rPr>
                  <a:t>Our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solidFill>
                      <a:srgbClr val="FF0000"/>
                    </a:solidFill>
                    <a:latin typeface="Helvetica" pitchFamily="2" charset="0"/>
                  </a:rPr>
                  <a:t>A set of states </a:t>
                </a:r>
                <a14:m>
                  <m:oMath xmlns:m="http://schemas.openxmlformats.org/officeDocument/2006/math">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𝑆</m:t>
                    </m:r>
                  </m:oMath>
                </a14:m>
                <a:endParaRPr lang="en-US" sz="2400" dirty="0">
                  <a:solidFill>
                    <a:srgbClr val="FF0000"/>
                  </a:solidFill>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solidFill>
                      <a:srgbClr val="FF0000"/>
                    </a:solidFill>
                    <a:latin typeface="Helvetica" pitchFamily="2" charset="0"/>
                  </a:rPr>
                  <a:t>Optionally a set of terminal states </a:t>
                </a:r>
                <a14:m>
                  <m:oMath xmlns:m="http://schemas.openxmlformats.org/officeDocument/2006/math">
                    <m:d>
                      <m:dPr>
                        <m:begChr m:val="{"/>
                        <m:endChr m:val="}"/>
                        <m:ctrlPr>
                          <a:rPr lang="en-US" sz="2400" i="1">
                            <a:solidFill>
                              <a:srgbClr val="FF0000"/>
                            </a:solidFill>
                            <a:latin typeface="Cambria Math" panose="02040503050406030204" pitchFamily="18" charset="0"/>
                          </a:rPr>
                        </m:ctrlPr>
                      </m:dPr>
                      <m:e>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𝑔</m:t>
                            </m:r>
                          </m:e>
                          <m:sub>
                            <m:r>
                              <a:rPr lang="en-US" sz="2400" i="1">
                                <a:solidFill>
                                  <a:srgbClr val="FF0000"/>
                                </a:solidFill>
                                <a:latin typeface="Cambria Math" panose="02040503050406030204" pitchFamily="18" charset="0"/>
                              </a:rPr>
                              <m:t>1</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𝑔</m:t>
                            </m:r>
                          </m:e>
                          <m:sub>
                            <m:r>
                              <a:rPr lang="en-US" sz="2400" i="1">
                                <a:solidFill>
                                  <a:srgbClr val="FF0000"/>
                                </a:solidFill>
                                <a:latin typeface="Cambria Math" panose="02040503050406030204" pitchFamily="18" charset="0"/>
                              </a:rPr>
                              <m:t>2</m:t>
                            </m:r>
                          </m:sub>
                        </m:sSub>
                        <m:r>
                          <a:rPr lang="en-US" sz="2400" i="1">
                            <a:solidFill>
                              <a:srgbClr val="FF0000"/>
                            </a:solidFill>
                            <a:latin typeface="Cambria Math" panose="02040503050406030204" pitchFamily="18" charset="0"/>
                          </a:rPr>
                          <m:t>…</m:t>
                        </m:r>
                      </m:e>
                    </m:d>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𝑆</m:t>
                    </m:r>
                  </m:oMath>
                </a14:m>
                <a:endParaRPr lang="en-US" sz="2400" dirty="0">
                  <a:solidFill>
                    <a:srgbClr val="FF0000"/>
                  </a:solidFill>
                  <a:latin typeface="Helvetica" pitchFamily="2" charset="0"/>
                </a:endParaRPr>
              </a:p>
              <a:p>
                <a:r>
                  <a:rPr lang="en-US" sz="2400" dirty="0">
                    <a:solidFill>
                      <a:srgbClr val="FF0000"/>
                    </a:solidFill>
                    <a:latin typeface="Helvetica" pitchFamily="2" charset="0"/>
                  </a:rPr>
                  <a:t>A reward function </a:t>
                </a:r>
                <a14:m>
                  <m:oMath xmlns:m="http://schemas.openxmlformats.org/officeDocument/2006/math">
                    <m:r>
                      <a:rPr lang="en-US" sz="2400" i="1">
                        <a:solidFill>
                          <a:srgbClr val="FF0000"/>
                        </a:solidFill>
                        <a:latin typeface="Cambria Math" panose="02040503050406030204" pitchFamily="18" charset="0"/>
                      </a:rPr>
                      <m:t>𝑅</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oMath>
                </a14:m>
                <a:endParaRPr lang="en-US" sz="2400" dirty="0">
                  <a:solidFill>
                    <a:srgbClr val="FF0000"/>
                  </a:solidFill>
                  <a:latin typeface="Helvetica" pitchFamily="2" charset="0"/>
                </a:endParaRPr>
              </a:p>
              <a:p>
                <a:r>
                  <a:rPr lang="en-US" sz="2400" dirty="0">
                    <a:solidFill>
                      <a:srgbClr val="FF0000"/>
                    </a:solidFill>
                    <a:latin typeface="Helvetica" pitchFamily="2" charset="0"/>
                  </a:rPr>
                  <a:t>A transition function </a:t>
                </a:r>
                <a:r>
                  <a:rPr lang="en-US" sz="2400" i="1" dirty="0">
                    <a:solidFill>
                      <a:srgbClr val="FF0000"/>
                    </a:solidFill>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758" t="-329" b="-23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32A0761-E42B-C444-978C-0F074F25A991}"/>
              </a:ext>
            </a:extLst>
          </p:cNvPr>
          <p:cNvSpPr txBox="1"/>
          <p:nvPr/>
        </p:nvSpPr>
        <p:spPr>
          <a:xfrm>
            <a:off x="9175527" y="2345287"/>
            <a:ext cx="2740702" cy="4154984"/>
          </a:xfrm>
          <a:prstGeom prst="rect">
            <a:avLst/>
          </a:prstGeom>
          <a:noFill/>
        </p:spPr>
        <p:txBody>
          <a:bodyPr wrap="square" rtlCol="0">
            <a:spAutoFit/>
          </a:bodyPr>
          <a:lstStyle/>
          <a:p>
            <a:r>
              <a:rPr lang="en-US" sz="2200" dirty="0">
                <a:solidFill>
                  <a:srgbClr val="FF0000"/>
                </a:solidFill>
                <a:latin typeface="Helvetica" pitchFamily="2" charset="0"/>
              </a:rPr>
              <a:t>What if…</a:t>
            </a:r>
          </a:p>
          <a:p>
            <a:endParaRPr lang="en-US" sz="2200" dirty="0">
              <a:solidFill>
                <a:srgbClr val="FF0000"/>
              </a:solidFill>
              <a:latin typeface="Helvetica" pitchFamily="2" charset="0"/>
            </a:endParaRPr>
          </a:p>
          <a:p>
            <a:r>
              <a:rPr lang="en-US" sz="2200" dirty="0">
                <a:solidFill>
                  <a:srgbClr val="FF0000"/>
                </a:solidFill>
                <a:latin typeface="Helvetica" pitchFamily="2" charset="0"/>
              </a:rPr>
              <a:t>These red highlights were fixed (i.e., they aren’t going to change), but we don’t know what they are in advance?</a:t>
            </a:r>
          </a:p>
          <a:p>
            <a:endParaRPr lang="en-US" sz="2200" dirty="0">
              <a:solidFill>
                <a:srgbClr val="FF0000"/>
              </a:solidFill>
              <a:latin typeface="Helvetica" pitchFamily="2" charset="0"/>
            </a:endParaRPr>
          </a:p>
          <a:p>
            <a:r>
              <a:rPr lang="en-US" sz="2200" dirty="0">
                <a:solidFill>
                  <a:srgbClr val="FF0000"/>
                </a:solidFill>
                <a:latin typeface="Helvetica" pitchFamily="2" charset="0"/>
              </a:rPr>
              <a:t>Can we still figure out a policy?</a:t>
            </a:r>
            <a:endParaRPr lang="en-US" sz="2600" dirty="0">
              <a:solidFill>
                <a:srgbClr val="FF0000"/>
              </a:solidFill>
              <a:latin typeface="Helvetica" pitchFamily="2" charset="0"/>
            </a:endParaRPr>
          </a:p>
        </p:txBody>
      </p:sp>
      <p:sp>
        <p:nvSpPr>
          <p:cNvPr id="5" name="Right Brace 4">
            <a:extLst>
              <a:ext uri="{FF2B5EF4-FFF2-40B4-BE49-F238E27FC236}">
                <a16:creationId xmlns:a16="http://schemas.microsoft.com/office/drawing/2014/main" id="{6D4BF71F-B154-BD46-86B3-B0840E2A9CF7}"/>
              </a:ext>
            </a:extLst>
          </p:cNvPr>
          <p:cNvSpPr/>
          <p:nvPr/>
        </p:nvSpPr>
        <p:spPr>
          <a:xfrm>
            <a:off x="7400925" y="3243262"/>
            <a:ext cx="1774602" cy="2620555"/>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4674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Reinforcement Learning</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20000"/>
          </a:bodyPr>
          <a:lstStyle/>
          <a:p>
            <a:r>
              <a:rPr lang="en-US" sz="2400" dirty="0">
                <a:latin typeface="Helvetica" pitchFamily="2" charset="0"/>
              </a:rPr>
              <a:t>Let’s assume the world works like a stochastic process that obeys the Markov property.</a:t>
            </a:r>
          </a:p>
          <a:p>
            <a:pPr lvl="1"/>
            <a:r>
              <a:rPr lang="en-US" sz="2200" dirty="0">
                <a:latin typeface="Helvetica" pitchFamily="2" charset="0"/>
              </a:rPr>
              <a:t>i.e., previous states and actions don’t matter to your current decision – all that matters to the next state is your current state and what action you choose *now.*</a:t>
            </a:r>
            <a:endParaRPr lang="en-US" sz="2400" dirty="0">
              <a:latin typeface="Helvetica" pitchFamily="2" charset="0"/>
            </a:endParaRPr>
          </a:p>
          <a:p>
            <a:r>
              <a:rPr lang="en-US" sz="2400" dirty="0">
                <a:latin typeface="Helvetica" pitchFamily="2" charset="0"/>
              </a:rPr>
              <a:t>We will explore the world, learning about new states and their rewards as we go.</a:t>
            </a:r>
          </a:p>
          <a:p>
            <a:r>
              <a:rPr lang="en-US" sz="2400" dirty="0">
                <a:latin typeface="Helvetica" pitchFamily="2" charset="0"/>
              </a:rPr>
              <a:t>Over time, we will learn which states lead to high rewards and which lead to low.</a:t>
            </a:r>
          </a:p>
          <a:p>
            <a:r>
              <a:rPr lang="en-US" sz="2400" dirty="0">
                <a:latin typeface="Helvetica" pitchFamily="2" charset="0"/>
              </a:rPr>
              <a:t>This is done through connected (but slightly different!) processes known as </a:t>
            </a:r>
            <a:r>
              <a:rPr lang="en-US" sz="2400" b="1" dirty="0">
                <a:latin typeface="Helvetica" pitchFamily="2" charset="0"/>
              </a:rPr>
              <a:t>exploring</a:t>
            </a:r>
            <a:r>
              <a:rPr lang="en-US" sz="2400" dirty="0">
                <a:latin typeface="Helvetica" pitchFamily="2" charset="0"/>
              </a:rPr>
              <a:t> and </a:t>
            </a:r>
            <a:r>
              <a:rPr lang="en-US" sz="2400" b="1" dirty="0">
                <a:latin typeface="Helvetica" pitchFamily="2" charset="0"/>
              </a:rPr>
              <a:t>exploiting</a:t>
            </a:r>
            <a:r>
              <a:rPr lang="en-US" sz="2400" dirty="0">
                <a:latin typeface="Helvetica" pitchFamily="2" charset="0"/>
              </a:rPr>
              <a:t>.</a:t>
            </a:r>
          </a:p>
        </p:txBody>
      </p:sp>
    </p:spTree>
    <p:extLst>
      <p:ext uri="{BB962C8B-B14F-4D97-AF65-F5344CB8AC3E}">
        <p14:creationId xmlns:p14="http://schemas.microsoft.com/office/powerpoint/2010/main" val="1834130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Exploring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To explore an unknown MDP that starts in state s0:</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Choose action a at random.</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2029250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Exploiting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To exploit an unknown MDP that starts in state s0:</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Choose action a that has highest expected reward.</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2768487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Exploiting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To exploit an unknown MDP that starts in state s0:</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action a that has highest expected reward.</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41698013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Explore and Exploit an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3"/>
            <a:ext cx="10058400" cy="4486619"/>
          </a:xfrm>
        </p:spPr>
        <p:txBody>
          <a:bodyPr>
            <a:normAutofit fontScale="77500" lnSpcReduction="20000"/>
          </a:bodyPr>
          <a:lstStyle/>
          <a:p>
            <a:pPr marL="0" indent="0">
              <a:buNone/>
            </a:pPr>
            <a:r>
              <a:rPr lang="en-US" sz="2400" dirty="0">
                <a:latin typeface="Consolas" panose="020B0609020204030204" pitchFamily="49" charset="0"/>
                <a:cs typeface="Consolas" panose="020B0609020204030204" pitchFamily="49" charset="0"/>
              </a:rPr>
              <a:t>To learn an unknown MDP that starts in state s0:</a:t>
            </a:r>
          </a:p>
          <a:p>
            <a:pPr marL="0" indent="0">
              <a:buNone/>
            </a:pPr>
            <a:r>
              <a:rPr lang="en-US" sz="2400" dirty="0">
                <a:latin typeface="Consolas" panose="020B0609020204030204" pitchFamily="49" charset="0"/>
                <a:cs typeface="Consolas" panose="020B0609020204030204" pitchFamily="49" charset="0"/>
              </a:rPr>
              <a:t>Let 0 ≤ n ≤ 1 be the "noise" parameter.</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With probability &lt; n:</a:t>
            </a:r>
          </a:p>
          <a:p>
            <a:pPr marL="0" indent="0">
              <a:buNone/>
            </a:pPr>
            <a:r>
              <a:rPr lang="en-US" sz="2400" dirty="0">
                <a:latin typeface="Consolas" panose="020B0609020204030204" pitchFamily="49" charset="0"/>
                <a:cs typeface="Consolas" panose="020B0609020204030204" pitchFamily="49" charset="0"/>
              </a:rPr>
              <a:t>         Choose action a at random.</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Choose action a that has highest expected reward.</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211642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Instead of </a:t>
            </a:r>
            <a:r>
              <a:rPr lang="en-US" sz="2400" b="1" dirty="0">
                <a:latin typeface="Helvetica" pitchFamily="2" charset="0"/>
              </a:rPr>
              <a:t>goals</a:t>
            </a:r>
            <a:r>
              <a:rPr lang="en-US" sz="2400" dirty="0">
                <a:latin typeface="Helvetica" pitchFamily="2" charset="0"/>
              </a:rPr>
              <a:t>, decision processes specify </a:t>
            </a:r>
            <a:r>
              <a:rPr lang="en-US" sz="2400" b="1" dirty="0">
                <a:latin typeface="Helvetica" pitchFamily="2" charset="0"/>
              </a:rPr>
              <a:t>rewards</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Rewards can be positive (e.g., as you normally think of rewards).</a:t>
            </a:r>
          </a:p>
          <a:p>
            <a:r>
              <a:rPr lang="en-US" sz="2400" dirty="0">
                <a:latin typeface="Helvetica" pitchFamily="2" charset="0"/>
              </a:rPr>
              <a:t>Rewards can be negative (i.e., punishment).</a:t>
            </a:r>
          </a:p>
          <a:p>
            <a:pPr marL="0" indent="0">
              <a:buNone/>
            </a:pPr>
            <a:endParaRPr lang="en-US" sz="2400" dirty="0">
              <a:latin typeface="Helvetica" pitchFamily="2" charset="0"/>
            </a:endParaRPr>
          </a:p>
          <a:p>
            <a:r>
              <a:rPr lang="en-US" sz="2400" dirty="0">
                <a:latin typeface="Helvetica" pitchFamily="2" charset="0"/>
              </a:rPr>
              <a:t>A rational agent should try to maximize its rewards.</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10703784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Explore and Exploit an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3"/>
            <a:ext cx="10058400" cy="4486619"/>
          </a:xfrm>
        </p:spPr>
        <p:txBody>
          <a:bodyPr>
            <a:normAutofit fontScale="77500" lnSpcReduction="20000"/>
          </a:bodyPr>
          <a:lstStyle/>
          <a:p>
            <a:pPr marL="0" indent="0">
              <a:buNone/>
            </a:pPr>
            <a:r>
              <a:rPr lang="en-US" sz="2400" dirty="0">
                <a:latin typeface="Consolas" panose="020B0609020204030204" pitchFamily="49" charset="0"/>
                <a:cs typeface="Consolas" panose="020B0609020204030204" pitchFamily="49" charset="0"/>
              </a:rPr>
              <a:t>To learn an unknown MDP that starts in state s0:</a:t>
            </a:r>
          </a:p>
          <a:p>
            <a:pPr marL="0" indent="0">
              <a:buNone/>
            </a:pPr>
            <a:r>
              <a:rPr lang="en-US" sz="2400" dirty="0">
                <a:latin typeface="Consolas" panose="020B0609020204030204" pitchFamily="49" charset="0"/>
                <a:cs typeface="Consolas" panose="020B0609020204030204" pitchFamily="49" charset="0"/>
              </a:rPr>
              <a:t>Let 0 ≤ n ≤ 1 be the "noise" parameter.</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With probability &lt; n:</a:t>
            </a:r>
          </a:p>
          <a:p>
            <a:pPr marL="0" indent="0">
              <a:buNone/>
            </a:pPr>
            <a:r>
              <a:rPr lang="en-US" sz="2400" dirty="0">
                <a:latin typeface="Consolas" panose="020B0609020204030204" pitchFamily="49" charset="0"/>
                <a:cs typeface="Consolas" panose="020B0609020204030204" pitchFamily="49" charset="0"/>
              </a:rPr>
              <a:t>         Choose action a at random.</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Choose action a that has highest expected reward.</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5291D220-0E03-DC43-8E28-8A098FA1EC7D}"/>
              </a:ext>
            </a:extLst>
          </p:cNvPr>
          <p:cNvSpPr txBox="1"/>
          <p:nvPr/>
        </p:nvSpPr>
        <p:spPr>
          <a:xfrm>
            <a:off x="9144000" y="4843807"/>
            <a:ext cx="2871787" cy="1477328"/>
          </a:xfrm>
          <a:prstGeom prst="rect">
            <a:avLst/>
          </a:prstGeom>
          <a:noFill/>
        </p:spPr>
        <p:txBody>
          <a:bodyPr wrap="square" rtlCol="0">
            <a:spAutoFit/>
          </a:bodyPr>
          <a:lstStyle/>
          <a:p>
            <a:r>
              <a:rPr lang="en-US" dirty="0">
                <a:latin typeface="Helvetica" pitchFamily="2" charset="0"/>
              </a:rPr>
              <a:t>We will be filling in some missing parts here shortly!</a:t>
            </a:r>
          </a:p>
          <a:p>
            <a:endParaRPr lang="en-US" dirty="0">
              <a:latin typeface="Helvetica" pitchFamily="2" charset="0"/>
            </a:endParaRPr>
          </a:p>
          <a:p>
            <a:r>
              <a:rPr lang="en-US" dirty="0">
                <a:latin typeface="Helvetica" pitchFamily="2" charset="0"/>
              </a:rPr>
              <a:t>Namely, we will be building a </a:t>
            </a:r>
            <a:r>
              <a:rPr lang="en-US" b="1" dirty="0">
                <a:latin typeface="Helvetica" pitchFamily="2" charset="0"/>
              </a:rPr>
              <a:t>Q Table</a:t>
            </a:r>
          </a:p>
        </p:txBody>
      </p:sp>
      <p:cxnSp>
        <p:nvCxnSpPr>
          <p:cNvPr id="6" name="Straight Arrow Connector 5">
            <a:extLst>
              <a:ext uri="{FF2B5EF4-FFF2-40B4-BE49-F238E27FC236}">
                <a16:creationId xmlns:a16="http://schemas.microsoft.com/office/drawing/2014/main" id="{725A2868-8C6D-7D4F-B24C-D81A0932755E}"/>
              </a:ext>
            </a:extLst>
          </p:cNvPr>
          <p:cNvCxnSpPr/>
          <p:nvPr/>
        </p:nvCxnSpPr>
        <p:spPr>
          <a:xfrm flipH="1">
            <a:off x="3143250" y="6000750"/>
            <a:ext cx="58293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35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3042754967"/>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0.95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m:t>
                                </m:r>
                                <m:r>
                                  <a:rPr lang="en-US" sz="2200" b="0" i="1" dirty="0" smtClean="0">
                                    <a:latin typeface="Cambria Math" panose="02040503050406030204" pitchFamily="18" charset="0"/>
                                  </a:rPr>
                                  <m:t>5</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m:t>
                                </m:r>
                                <m:r>
                                  <a:rPr lang="en-US" sz="2200" b="0" i="1" dirty="0" smtClean="0">
                                    <a:latin typeface="Cambria Math" panose="02040503050406030204" pitchFamily="18" charset="0"/>
                                  </a:rPr>
                                  <m:t>0</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m:t>
                                </m:r>
                                <m:r>
                                  <a:rPr lang="en-US" sz="2200" i="1" dirty="0" smtClean="0">
                                    <a:latin typeface="Cambria Math" panose="02040503050406030204" pitchFamily="18" charset="0"/>
                                  </a:rPr>
                                  <m:t>0.</m:t>
                                </m:r>
                                <m:r>
                                  <a:rPr lang="en-US" sz="2200" b="0" i="1" dirty="0" smtClean="0">
                                    <a:latin typeface="Cambria Math" panose="02040503050406030204" pitchFamily="18" charset="0"/>
                                  </a:rPr>
                                  <m:t>3</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m:t>
                                </m:r>
                                <m:r>
                                  <a:rPr lang="en-US" sz="2200" b="0" i="1" dirty="0" smtClean="0">
                                    <a:latin typeface="Cambria Math" panose="02040503050406030204" pitchFamily="18" charset="0"/>
                                  </a:rPr>
                                  <m:t>62</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m:t>
                                </m:r>
                                <m:r>
                                  <a:rPr lang="en-US" sz="2200" i="1" dirty="0" smtClean="0">
                                    <a:latin typeface="Cambria Math" panose="02040503050406030204" pitchFamily="18" charset="0"/>
                                  </a:rPr>
                                  <m:t>0.</m:t>
                                </m:r>
                                <m:r>
                                  <a:rPr lang="en-US" sz="2200" b="0" i="1" dirty="0" smtClean="0">
                                    <a:latin typeface="Cambria Math" panose="02040503050406030204" pitchFamily="18" charset="0"/>
                                  </a:rPr>
                                  <m:t>2</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0. 5</m:t>
                                </m:r>
                                <m:r>
                                  <a:rPr lang="en-US" sz="2200" b="0" i="1" dirty="0" smtClean="0">
                                    <a:latin typeface="Cambria Math" panose="02040503050406030204" pitchFamily="18" charset="0"/>
                                  </a:rPr>
                                  <m:t>0</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m:t>
                                </m:r>
                                <m:r>
                                  <a:rPr lang="en-US" sz="2200" i="1" dirty="0" smtClean="0">
                                    <a:latin typeface="Cambria Math" panose="02040503050406030204" pitchFamily="18" charset="0"/>
                                  </a:rPr>
                                  <m:t>0.</m:t>
                                </m:r>
                                <m:r>
                                  <a:rPr lang="en-US" sz="2200" b="0" i="1" dirty="0" smtClean="0">
                                    <a:latin typeface="Cambria Math" panose="02040503050406030204" pitchFamily="18" charset="0"/>
                                  </a:rPr>
                                  <m:t>20</m:t>
                                </m:r>
                              </m:oMath>
                            </m:oMathPara>
                          </a14:m>
                          <a:endParaRPr lang="en-US" sz="2200" dirty="0">
                            <a:latin typeface="Helvetica" pitchFamily="2" charset="0"/>
                          </a:endParaRPr>
                        </a:p>
                      </a:txBody>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m:t>
                                </m:r>
                                <m:r>
                                  <a:rPr lang="en-US" sz="2200" b="0" i="1" dirty="0" smtClean="0">
                                    <a:latin typeface="Cambria Math" panose="02040503050406030204" pitchFamily="18" charset="0"/>
                                  </a:rPr>
                                  <m:t>23</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m:t>
                                </m:r>
                                <m:r>
                                  <a:rPr lang="en-US" sz="2200" i="1" dirty="0" smtClean="0">
                                    <a:latin typeface="Cambria Math" panose="02040503050406030204" pitchFamily="18" charset="0"/>
                                  </a:rPr>
                                  <m:t>0.</m:t>
                                </m:r>
                                <m:r>
                                  <a:rPr lang="en-US" sz="2200" b="0" i="1" dirty="0" smtClean="0">
                                    <a:latin typeface="Cambria Math" panose="02040503050406030204" pitchFamily="18" charset="0"/>
                                  </a:rPr>
                                  <m:t>04</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0.5</m:t>
                                </m:r>
                                <m:r>
                                  <a:rPr lang="en-US" sz="2200" b="0" i="1" dirty="0" smtClean="0">
                                    <a:latin typeface="Cambria Math" panose="02040503050406030204" pitchFamily="18" charset="0"/>
                                  </a:rPr>
                                  <m:t>2</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0.</m:t>
                                </m:r>
                                <m:r>
                                  <a:rPr lang="en-US" sz="2200" b="0" i="1" dirty="0" smtClean="0">
                                    <a:latin typeface="Cambria Math" panose="02040503050406030204" pitchFamily="18" charset="0"/>
                                  </a:rPr>
                                  <m:t>18</m:t>
                                </m:r>
                              </m:oMath>
                            </m:oMathPara>
                          </a14:m>
                          <a:endParaRPr lang="en-US" sz="2200" dirty="0">
                            <a:latin typeface="Helvetica" pitchFamily="2" charset="0"/>
                          </a:endParaRPr>
                        </a:p>
                      </a:txBody>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3042754967"/>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tc>
                      <a:txBody>
                        <a:bodyPr/>
                        <a:lstStyle/>
                        <a:p>
                          <a:r>
                            <a:rPr lang="en-US" sz="2200" dirty="0">
                              <a:latin typeface="Helvetica" pitchFamily="2" charset="0"/>
                            </a:rPr>
                            <a:t>…</a:t>
                          </a:r>
                        </a:p>
                      </a:txBody>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p:spTree>
    <p:extLst>
      <p:ext uri="{BB962C8B-B14F-4D97-AF65-F5344CB8AC3E}">
        <p14:creationId xmlns:p14="http://schemas.microsoft.com/office/powerpoint/2010/main" val="20450245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1457004763"/>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0.95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5</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0</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3</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62</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0. 5</m:t>
                                </m:r>
                                <m:r>
                                  <a:rPr lang="en-US" sz="2200" b="0" i="1" dirty="0" smtClean="0">
                                    <a:solidFill>
                                      <a:schemeClr val="bg2"/>
                                    </a:solidFill>
                                    <a:latin typeface="Cambria Math" panose="02040503050406030204" pitchFamily="18" charset="0"/>
                                  </a:rPr>
                                  <m:t>0</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20</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23</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04</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0.5</m:t>
                                </m:r>
                                <m:r>
                                  <a:rPr lang="en-US" sz="2200" b="0" i="1" dirty="0" smtClean="0">
                                    <a:solidFill>
                                      <a:schemeClr val="bg2"/>
                                    </a:solidFill>
                                    <a:latin typeface="Cambria Math" panose="02040503050406030204" pitchFamily="18" charset="0"/>
                                  </a:rPr>
                                  <m:t>2</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18</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1457004763"/>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p:sp>
        <p:nvSpPr>
          <p:cNvPr id="4" name="TextBox 3">
            <a:extLst>
              <a:ext uri="{FF2B5EF4-FFF2-40B4-BE49-F238E27FC236}">
                <a16:creationId xmlns:a16="http://schemas.microsoft.com/office/drawing/2014/main" id="{50D6CFA3-EA9F-714B-8BB2-C24D0F939B67}"/>
              </a:ext>
            </a:extLst>
          </p:cNvPr>
          <p:cNvSpPr txBox="1"/>
          <p:nvPr/>
        </p:nvSpPr>
        <p:spPr>
          <a:xfrm>
            <a:off x="6575202" y="2776064"/>
            <a:ext cx="2583865" cy="1107996"/>
          </a:xfrm>
          <a:prstGeom prst="rect">
            <a:avLst/>
          </a:prstGeom>
          <a:noFill/>
        </p:spPr>
        <p:txBody>
          <a:bodyPr wrap="square" rtlCol="0">
            <a:spAutoFit/>
          </a:bodyPr>
          <a:lstStyle/>
          <a:p>
            <a:r>
              <a:rPr lang="en-US" sz="2200" dirty="0">
                <a:solidFill>
                  <a:srgbClr val="FF0000"/>
                </a:solidFill>
                <a:latin typeface="Helvetica" pitchFamily="2" charset="0"/>
              </a:rPr>
              <a:t>One row for each state we might be in.</a:t>
            </a:r>
            <a:endParaRPr lang="en-US" sz="2600" dirty="0">
              <a:solidFill>
                <a:srgbClr val="FF0000"/>
              </a:solidFill>
              <a:latin typeface="Helvetica" pitchFamily="2" charset="0"/>
            </a:endParaRPr>
          </a:p>
        </p:txBody>
      </p:sp>
      <p:sp>
        <p:nvSpPr>
          <p:cNvPr id="5" name="Right Brace 4">
            <a:extLst>
              <a:ext uri="{FF2B5EF4-FFF2-40B4-BE49-F238E27FC236}">
                <a16:creationId xmlns:a16="http://schemas.microsoft.com/office/drawing/2014/main" id="{F628CD48-E186-7846-9A5E-25142D30DF40}"/>
              </a:ext>
            </a:extLst>
          </p:cNvPr>
          <p:cNvSpPr/>
          <p:nvPr/>
        </p:nvSpPr>
        <p:spPr>
          <a:xfrm>
            <a:off x="4585832" y="2686049"/>
            <a:ext cx="1774602" cy="1626581"/>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657406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0.95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5</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0</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3</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62</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m:t>
                                </m:r>
                                <m:r>
                                  <a:rPr lang="en-US" sz="2200" i="1" dirty="0" smtClean="0">
                                    <a:solidFill>
                                      <a:schemeClr val="bg2"/>
                                    </a:solidFill>
                                    <a:latin typeface="Cambria Math" panose="02040503050406030204" pitchFamily="18" charset="0"/>
                                  </a:rPr>
                                  <m:t>5</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0. 5</m:t>
                                </m:r>
                                <m:r>
                                  <a:rPr lang="en-US" sz="2200" b="0" i="1" dirty="0" smtClean="0">
                                    <a:solidFill>
                                      <a:schemeClr val="bg2"/>
                                    </a:solidFill>
                                    <a:latin typeface="Cambria Math" panose="02040503050406030204" pitchFamily="18" charset="0"/>
                                  </a:rPr>
                                  <m:t>0</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20</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23</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2"/>
                                    </a:solidFill>
                                    <a:latin typeface="Cambria Math" panose="02040503050406030204" pitchFamily="18" charset="0"/>
                                  </a:rPr>
                                  <m:t>−</m:t>
                                </m:r>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04</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0.5</m:t>
                                </m:r>
                                <m:r>
                                  <a:rPr lang="en-US" sz="2200" b="0" i="1" dirty="0" smtClean="0">
                                    <a:solidFill>
                                      <a:schemeClr val="bg2"/>
                                    </a:solidFill>
                                    <a:latin typeface="Cambria Math" panose="02040503050406030204" pitchFamily="18" charset="0"/>
                                  </a:rPr>
                                  <m:t>2</m:t>
                                </m:r>
                              </m:oMath>
                            </m:oMathPara>
                          </a14:m>
                          <a:endParaRPr lang="en-US" sz="2200" dirty="0">
                            <a:solidFill>
                              <a:schemeClr val="bg2"/>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bg2"/>
                                    </a:solidFill>
                                    <a:latin typeface="Cambria Math" panose="02040503050406030204" pitchFamily="18" charset="0"/>
                                  </a:rPr>
                                  <m:t>0.</m:t>
                                </m:r>
                                <m:r>
                                  <a:rPr lang="en-US" sz="2200" b="0" i="1" dirty="0" smtClean="0">
                                    <a:solidFill>
                                      <a:schemeClr val="bg2"/>
                                    </a:solidFill>
                                    <a:latin typeface="Cambria Math" panose="02040503050406030204" pitchFamily="18" charset="0"/>
                                  </a:rPr>
                                  <m:t>18</m:t>
                                </m:r>
                              </m:oMath>
                            </m:oMathPara>
                          </a14:m>
                          <a:endParaRPr lang="en-US" sz="2200" dirty="0">
                            <a:solidFill>
                              <a:schemeClr val="bg2"/>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tc>
                      <a:txBody>
                        <a:bodyPr/>
                        <a:lstStyle/>
                        <a:p>
                          <a:r>
                            <a:rPr lang="en-US" sz="2200" dirty="0">
                              <a:solidFill>
                                <a:schemeClr val="bg2"/>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p:sp>
        <p:nvSpPr>
          <p:cNvPr id="4" name="TextBox 3">
            <a:extLst>
              <a:ext uri="{FF2B5EF4-FFF2-40B4-BE49-F238E27FC236}">
                <a16:creationId xmlns:a16="http://schemas.microsoft.com/office/drawing/2014/main" id="{50D6CFA3-EA9F-714B-8BB2-C24D0F939B67}"/>
              </a:ext>
            </a:extLst>
          </p:cNvPr>
          <p:cNvSpPr txBox="1"/>
          <p:nvPr/>
        </p:nvSpPr>
        <p:spPr>
          <a:xfrm>
            <a:off x="5946553" y="3798805"/>
            <a:ext cx="3111723" cy="769441"/>
          </a:xfrm>
          <a:prstGeom prst="rect">
            <a:avLst/>
          </a:prstGeom>
          <a:noFill/>
        </p:spPr>
        <p:txBody>
          <a:bodyPr wrap="square" rtlCol="0">
            <a:spAutoFit/>
          </a:bodyPr>
          <a:lstStyle/>
          <a:p>
            <a:r>
              <a:rPr lang="en-US" sz="2200" dirty="0">
                <a:solidFill>
                  <a:srgbClr val="FF0000"/>
                </a:solidFill>
                <a:latin typeface="Helvetica" pitchFamily="2" charset="0"/>
              </a:rPr>
              <a:t>One column for each action we can take</a:t>
            </a:r>
            <a:endParaRPr lang="en-US" sz="2600" dirty="0">
              <a:solidFill>
                <a:srgbClr val="FF0000"/>
              </a:solidFill>
              <a:latin typeface="Helvetica" pitchFamily="2" charset="0"/>
            </a:endParaRPr>
          </a:p>
        </p:txBody>
      </p:sp>
      <p:sp>
        <p:nvSpPr>
          <p:cNvPr id="5" name="Right Brace 4">
            <a:extLst>
              <a:ext uri="{FF2B5EF4-FFF2-40B4-BE49-F238E27FC236}">
                <a16:creationId xmlns:a16="http://schemas.microsoft.com/office/drawing/2014/main" id="{F628CD48-E186-7846-9A5E-25142D30DF40}"/>
              </a:ext>
            </a:extLst>
          </p:cNvPr>
          <p:cNvSpPr/>
          <p:nvPr/>
        </p:nvSpPr>
        <p:spPr>
          <a:xfrm rot="5400000">
            <a:off x="6805123" y="466758"/>
            <a:ext cx="1107997" cy="5398560"/>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980118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4161579800"/>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0.95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5</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3</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4161579800"/>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p:sp>
        <p:nvSpPr>
          <p:cNvPr id="4" name="TextBox 3">
            <a:extLst>
              <a:ext uri="{FF2B5EF4-FFF2-40B4-BE49-F238E27FC236}">
                <a16:creationId xmlns:a16="http://schemas.microsoft.com/office/drawing/2014/main" id="{50D6CFA3-EA9F-714B-8BB2-C24D0F939B67}"/>
              </a:ext>
            </a:extLst>
          </p:cNvPr>
          <p:cNvSpPr txBox="1"/>
          <p:nvPr/>
        </p:nvSpPr>
        <p:spPr>
          <a:xfrm>
            <a:off x="1586052" y="5043487"/>
            <a:ext cx="7643674" cy="769441"/>
          </a:xfrm>
          <a:prstGeom prst="rect">
            <a:avLst/>
          </a:prstGeom>
          <a:noFill/>
        </p:spPr>
        <p:txBody>
          <a:bodyPr wrap="square" rtlCol="0">
            <a:spAutoFit/>
          </a:bodyPr>
          <a:lstStyle/>
          <a:p>
            <a:r>
              <a:rPr lang="en-US" sz="2200" dirty="0">
                <a:solidFill>
                  <a:srgbClr val="FF0000"/>
                </a:solidFill>
                <a:latin typeface="Helvetica" pitchFamily="2" charset="0"/>
              </a:rPr>
              <a:t>An individual cell represents the expected reward for taking that action in that state.</a:t>
            </a:r>
          </a:p>
        </p:txBody>
      </p:sp>
      <p:cxnSp>
        <p:nvCxnSpPr>
          <p:cNvPr id="6" name="Straight Arrow Connector 5">
            <a:extLst>
              <a:ext uri="{FF2B5EF4-FFF2-40B4-BE49-F238E27FC236}">
                <a16:creationId xmlns:a16="http://schemas.microsoft.com/office/drawing/2014/main" id="{71BACF1C-BBFB-FA4C-8E37-9FFC9A6E9BDE}"/>
              </a:ext>
            </a:extLst>
          </p:cNvPr>
          <p:cNvCxnSpPr/>
          <p:nvPr/>
        </p:nvCxnSpPr>
        <p:spPr>
          <a:xfrm flipV="1">
            <a:off x="4586288" y="2914650"/>
            <a:ext cx="0" cy="212883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3981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0.95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5</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3</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D6CFA3-EA9F-714B-8BB2-C24D0F939B67}"/>
                  </a:ext>
                </a:extLst>
              </p:cNvPr>
              <p:cNvSpPr txBox="1"/>
              <p:nvPr/>
            </p:nvSpPr>
            <p:spPr>
              <a:xfrm>
                <a:off x="1586051" y="5043487"/>
                <a:ext cx="9129573" cy="1327095"/>
              </a:xfrm>
              <a:prstGeom prst="rect">
                <a:avLst/>
              </a:prstGeom>
              <a:noFill/>
            </p:spPr>
            <p:txBody>
              <a:bodyPr wrap="square" rtlCol="0">
                <a:spAutoFit/>
              </a:bodyPr>
              <a:lstStyle/>
              <a:p>
                <a:r>
                  <a:rPr lang="en-US" sz="2200" dirty="0">
                    <a:solidFill>
                      <a:srgbClr val="FF0000"/>
                    </a:solidFill>
                    <a:latin typeface="Helvetica" pitchFamily="2" charset="0"/>
                  </a:rPr>
                  <a:t>The name Q Table comes from this equation we’ve been working with:</a:t>
                </a:r>
              </a:p>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r>
                        <a:rPr lang="en-US" sz="2400" i="1">
                          <a:solidFill>
                            <a:srgbClr val="FF0000"/>
                          </a:solidFill>
                          <a:latin typeface="Cambria Math" panose="02040503050406030204" pitchFamily="18" charset="0"/>
                        </a:rPr>
                        <m:t>=</m:t>
                      </m:r>
                      <m:nary>
                        <m:naryPr>
                          <m:chr m:val="∑"/>
                          <m:supHide m:val="on"/>
                          <m:ctrlPr>
                            <a:rPr lang="en-US" sz="2400" i="1">
                              <a:solidFill>
                                <a:srgbClr val="FF0000"/>
                              </a:solidFill>
                              <a:latin typeface="Cambria Math" panose="02040503050406030204" pitchFamily="18" charset="0"/>
                            </a:rPr>
                          </m:ctrlPr>
                        </m:naryPr>
                        <m:sub>
                          <m:r>
                            <m:rPr>
                              <m:brk m:alnAt="7"/>
                            </m:rP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sub>
                        <m:sup/>
                        <m:e>
                          <m:r>
                            <a:rPr lang="en-US" sz="2400" i="1">
                              <a:solidFill>
                                <a:srgbClr val="FF0000"/>
                              </a:solidFill>
                              <a:latin typeface="Cambria Math" panose="02040503050406030204" pitchFamily="18" charset="0"/>
                            </a:rPr>
                            <m:t>𝑇</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r>
                            <a:rPr lang="en-US" sz="2400" i="1">
                              <a:solidFill>
                                <a:srgbClr val="FF0000"/>
                              </a:solidFill>
                              <a:latin typeface="Cambria Math" panose="02040503050406030204" pitchFamily="18" charset="0"/>
                            </a:rPr>
                            <m:t>⋅</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𝑅</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𝑠</m:t>
                                      </m:r>
                                    </m:e>
                                    <m:sup>
                                      <m:r>
                                        <a:rPr lang="en-US" sz="2400" i="1">
                                          <a:solidFill>
                                            <a:srgbClr val="FF0000"/>
                                          </a:solidFill>
                                          <a:latin typeface="Cambria Math" panose="02040503050406030204" pitchFamily="18" charset="0"/>
                                        </a:rPr>
                                        <m:t>′</m:t>
                                      </m:r>
                                    </m:sup>
                                  </m:sSup>
                                </m:e>
                              </m:d>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𝛾</m:t>
                              </m:r>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e>
                          </m:d>
                        </m:e>
                      </m:nary>
                    </m:oMath>
                  </m:oMathPara>
                </a14:m>
                <a:endParaRPr lang="en-US" sz="2600" dirty="0">
                  <a:solidFill>
                    <a:srgbClr val="FF0000"/>
                  </a:solidFill>
                  <a:latin typeface="Helvetica" pitchFamily="2" charset="0"/>
                </a:endParaRPr>
              </a:p>
            </p:txBody>
          </p:sp>
        </mc:Choice>
        <mc:Fallback xmlns="">
          <p:sp>
            <p:nvSpPr>
              <p:cNvPr id="4" name="TextBox 3">
                <a:extLst>
                  <a:ext uri="{FF2B5EF4-FFF2-40B4-BE49-F238E27FC236}">
                    <a16:creationId xmlns:a16="http://schemas.microsoft.com/office/drawing/2014/main" id="{50D6CFA3-EA9F-714B-8BB2-C24D0F939B67}"/>
                  </a:ext>
                </a:extLst>
              </p:cNvPr>
              <p:cNvSpPr txBox="1">
                <a:spLocks noRot="1" noChangeAspect="1" noMove="1" noResize="1" noEditPoints="1" noAdjustHandles="1" noChangeArrowheads="1" noChangeShapeType="1" noTextEdit="1"/>
              </p:cNvSpPr>
              <p:nvPr/>
            </p:nvSpPr>
            <p:spPr>
              <a:xfrm>
                <a:off x="1586051" y="5043487"/>
                <a:ext cx="9129573" cy="1327095"/>
              </a:xfrm>
              <a:prstGeom prst="rect">
                <a:avLst/>
              </a:prstGeom>
              <a:blipFill>
                <a:blip r:embed="rId3"/>
                <a:stretch>
                  <a:fillRect l="-694" t="-70755" b="-133962"/>
                </a:stretch>
              </a:blipFill>
            </p:spPr>
            <p:txBody>
              <a:bodyPr/>
              <a:lstStyle/>
              <a:p>
                <a:r>
                  <a:rPr lang="en-US">
                    <a:noFill/>
                  </a:rPr>
                  <a:t> </a:t>
                </a:r>
              </a:p>
            </p:txBody>
          </p:sp>
        </mc:Fallback>
      </mc:AlternateContent>
    </p:spTree>
    <p:extLst>
      <p:ext uri="{BB962C8B-B14F-4D97-AF65-F5344CB8AC3E}">
        <p14:creationId xmlns:p14="http://schemas.microsoft.com/office/powerpoint/2010/main" val="454721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0.95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5</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3</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D6CFA3-EA9F-714B-8BB2-C24D0F939B67}"/>
                  </a:ext>
                </a:extLst>
              </p:cNvPr>
              <p:cNvSpPr txBox="1"/>
              <p:nvPr/>
            </p:nvSpPr>
            <p:spPr>
              <a:xfrm>
                <a:off x="1586051" y="5043487"/>
                <a:ext cx="9129573" cy="914096"/>
              </a:xfrm>
              <a:prstGeom prst="rect">
                <a:avLst/>
              </a:prstGeom>
              <a:noFill/>
            </p:spPr>
            <p:txBody>
              <a:bodyPr wrap="square" rtlCol="0">
                <a:spAutoFit/>
              </a:bodyPr>
              <a:lstStyle/>
              <a:p>
                <a:r>
                  <a:rPr lang="en-US" sz="2200" dirty="0">
                    <a:solidFill>
                      <a:srgbClr val="FF0000"/>
                    </a:solidFill>
                    <a:latin typeface="Helvetica" pitchFamily="2" charset="0"/>
                  </a:rPr>
                  <a:t>We can use this table to calculate:</a:t>
                </a:r>
              </a:p>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e>
                      </m:d>
                      <m:r>
                        <a:rPr lang="en-US" sz="2400" i="1">
                          <a:solidFill>
                            <a:srgbClr val="FF0000"/>
                          </a:solidFill>
                          <a:latin typeface="Cambria Math" panose="02040503050406030204" pitchFamily="18" charset="0"/>
                        </a:rPr>
                        <m:t>=</m:t>
                      </m:r>
                      <m:func>
                        <m:funcPr>
                          <m:ctrlPr>
                            <a:rPr lang="en-US" sz="2400" i="1">
                              <a:solidFill>
                                <a:srgbClr val="FF0000"/>
                              </a:solidFill>
                              <a:latin typeface="Cambria Math" panose="02040503050406030204" pitchFamily="18" charset="0"/>
                            </a:rPr>
                          </m:ctrlPr>
                        </m:funcPr>
                        <m:fName>
                          <m:limLow>
                            <m:limLowPr>
                              <m:ctrlPr>
                                <a:rPr lang="en-US" sz="2400" i="1">
                                  <a:solidFill>
                                    <a:srgbClr val="FF0000"/>
                                  </a:solidFill>
                                  <a:latin typeface="Cambria Math" panose="02040503050406030204" pitchFamily="18" charset="0"/>
                                </a:rPr>
                              </m:ctrlPr>
                            </m:limLowPr>
                            <m:e>
                              <m:r>
                                <m:rPr>
                                  <m:sty m:val="p"/>
                                </m:rPr>
                                <a:rPr lang="en-US" sz="2400">
                                  <a:solidFill>
                                    <a:srgbClr val="FF0000"/>
                                  </a:solidFill>
                                  <a:latin typeface="Cambria Math" panose="02040503050406030204" pitchFamily="18" charset="0"/>
                                </a:rPr>
                                <m:t>max</m:t>
                              </m:r>
                            </m:e>
                            <m:lim>
                              <m:r>
                                <a:rPr lang="en-US" sz="2400" i="1">
                                  <a:solidFill>
                                    <a:srgbClr val="FF0000"/>
                                  </a:solidFill>
                                  <a:latin typeface="Cambria Math" panose="02040503050406030204" pitchFamily="18" charset="0"/>
                                </a:rPr>
                                <m:t>𝑎</m:t>
                              </m:r>
                            </m:lim>
                          </m:limLow>
                        </m:fName>
                        <m:e>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e>
                      </m:func>
                    </m:oMath>
                  </m:oMathPara>
                </a14:m>
                <a:endParaRPr lang="en-US" sz="2400" i="1" dirty="0">
                  <a:solidFill>
                    <a:srgbClr val="FF0000"/>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0D6CFA3-EA9F-714B-8BB2-C24D0F939B67}"/>
                  </a:ext>
                </a:extLst>
              </p:cNvPr>
              <p:cNvSpPr txBox="1">
                <a:spLocks noRot="1" noChangeAspect="1" noMove="1" noResize="1" noEditPoints="1" noAdjustHandles="1" noChangeArrowheads="1" noChangeShapeType="1" noTextEdit="1"/>
              </p:cNvSpPr>
              <p:nvPr/>
            </p:nvSpPr>
            <p:spPr>
              <a:xfrm>
                <a:off x="1586051" y="5043487"/>
                <a:ext cx="9129573" cy="914096"/>
              </a:xfrm>
              <a:prstGeom prst="rect">
                <a:avLst/>
              </a:prstGeom>
              <a:blipFill>
                <a:blip r:embed="rId3"/>
                <a:stretch>
                  <a:fillRect l="-694" t="-2740"/>
                </a:stretch>
              </a:blipFill>
            </p:spPr>
            <p:txBody>
              <a:bodyPr/>
              <a:lstStyle/>
              <a:p>
                <a:r>
                  <a:rPr lang="en-US">
                    <a:noFill/>
                  </a:rPr>
                  <a:t> </a:t>
                </a:r>
              </a:p>
            </p:txBody>
          </p:sp>
        </mc:Fallback>
      </mc:AlternateContent>
    </p:spTree>
    <p:extLst>
      <p:ext uri="{BB962C8B-B14F-4D97-AF65-F5344CB8AC3E}">
        <p14:creationId xmlns:p14="http://schemas.microsoft.com/office/powerpoint/2010/main" val="25777717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137521384"/>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0.95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m:t>
                                </m:r>
                                <m:r>
                                  <a:rPr lang="en-US" sz="2200" b="0" i="1" dirty="0" smtClean="0">
                                    <a:solidFill>
                                      <a:srgbClr val="FF0000"/>
                                    </a:solidFill>
                                    <a:latin typeface="Cambria Math" panose="02040503050406030204" pitchFamily="18" charset="0"/>
                                  </a:rPr>
                                  <m:t>5</m:t>
                                </m:r>
                                <m:r>
                                  <a:rPr lang="en-US" sz="2200" i="1" dirty="0" smtClean="0">
                                    <a:solidFill>
                                      <a:srgbClr val="FF0000"/>
                                    </a:solidFill>
                                    <a:latin typeface="Cambria Math" panose="02040503050406030204" pitchFamily="18" charset="0"/>
                                  </a:rPr>
                                  <m:t>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m:t>
                                </m:r>
                                <m:r>
                                  <a:rPr lang="en-US" sz="2200" b="0" i="1" dirty="0" smtClean="0">
                                    <a:solidFill>
                                      <a:srgbClr val="FF0000"/>
                                    </a:solidFill>
                                    <a:latin typeface="Cambria Math" panose="02040503050406030204" pitchFamily="18" charset="0"/>
                                  </a:rPr>
                                  <m:t>0</m:t>
                                </m:r>
                                <m:r>
                                  <a:rPr lang="en-US" sz="2200" i="1" dirty="0" smtClean="0">
                                    <a:solidFill>
                                      <a:srgbClr val="FF0000"/>
                                    </a:solidFill>
                                    <a:latin typeface="Cambria Math" panose="02040503050406030204" pitchFamily="18" charset="0"/>
                                  </a:rPr>
                                  <m:t>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rgbClr val="FF0000"/>
                                    </a:solidFill>
                                    <a:latin typeface="Cambria Math" panose="02040503050406030204" pitchFamily="18" charset="0"/>
                                  </a:rPr>
                                  <m:t>−</m:t>
                                </m:r>
                                <m:r>
                                  <a:rPr lang="en-US" sz="2200" i="1" dirty="0" smtClean="0">
                                    <a:solidFill>
                                      <a:srgbClr val="FF0000"/>
                                    </a:solidFill>
                                    <a:latin typeface="Cambria Math" panose="02040503050406030204" pitchFamily="18" charset="0"/>
                                  </a:rPr>
                                  <m:t>0.</m:t>
                                </m:r>
                                <m:r>
                                  <a:rPr lang="en-US" sz="2200" b="0" i="1" dirty="0" smtClean="0">
                                    <a:solidFill>
                                      <a:srgbClr val="FF0000"/>
                                    </a:solidFill>
                                    <a:latin typeface="Cambria Math" panose="02040503050406030204" pitchFamily="18" charset="0"/>
                                  </a:rPr>
                                  <m:t>3</m:t>
                                </m:r>
                                <m:r>
                                  <a:rPr lang="en-US" sz="2200" i="1" dirty="0" smtClean="0">
                                    <a:solidFill>
                                      <a:srgbClr val="FF0000"/>
                                    </a:solidFill>
                                    <a:latin typeface="Cambria Math" panose="02040503050406030204" pitchFamily="18" charset="0"/>
                                  </a:rPr>
                                  <m:t>5</m:t>
                                </m:r>
                              </m:oMath>
                            </m:oMathPara>
                          </a14:m>
                          <a:endParaRPr lang="en-US" sz="2200" dirty="0">
                            <a:solidFill>
                              <a:srgbClr val="FF0000"/>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137521384"/>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D6CFA3-EA9F-714B-8BB2-C24D0F939B67}"/>
                  </a:ext>
                </a:extLst>
              </p:cNvPr>
              <p:cNvSpPr txBox="1"/>
              <p:nvPr/>
            </p:nvSpPr>
            <p:spPr>
              <a:xfrm>
                <a:off x="1586051" y="5043487"/>
                <a:ext cx="9129573" cy="914096"/>
              </a:xfrm>
              <a:prstGeom prst="rect">
                <a:avLst/>
              </a:prstGeom>
              <a:noFill/>
            </p:spPr>
            <p:txBody>
              <a:bodyPr wrap="square" rtlCol="0">
                <a:spAutoFit/>
              </a:bodyPr>
              <a:lstStyle/>
              <a:p>
                <a:r>
                  <a:rPr lang="en-US" sz="2200" dirty="0">
                    <a:solidFill>
                      <a:srgbClr val="FF0000"/>
                    </a:solidFill>
                    <a:latin typeface="Helvetica" pitchFamily="2" charset="0"/>
                  </a:rPr>
                  <a:t>We can use this table to calculate:</a:t>
                </a:r>
              </a:p>
              <a:p>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e>
                      </m:d>
                      <m:r>
                        <a:rPr lang="en-US" sz="2400" i="1">
                          <a:solidFill>
                            <a:srgbClr val="FF0000"/>
                          </a:solidFill>
                          <a:latin typeface="Cambria Math" panose="02040503050406030204" pitchFamily="18" charset="0"/>
                        </a:rPr>
                        <m:t>=</m:t>
                      </m:r>
                      <m:func>
                        <m:funcPr>
                          <m:ctrlPr>
                            <a:rPr lang="en-US" sz="2400" i="1">
                              <a:solidFill>
                                <a:srgbClr val="FF0000"/>
                              </a:solidFill>
                              <a:latin typeface="Cambria Math" panose="02040503050406030204" pitchFamily="18" charset="0"/>
                            </a:rPr>
                          </m:ctrlPr>
                        </m:funcPr>
                        <m:fName>
                          <m:limLow>
                            <m:limLowPr>
                              <m:ctrlPr>
                                <a:rPr lang="en-US" sz="2400" i="1">
                                  <a:solidFill>
                                    <a:srgbClr val="FF0000"/>
                                  </a:solidFill>
                                  <a:latin typeface="Cambria Math" panose="02040503050406030204" pitchFamily="18" charset="0"/>
                                </a:rPr>
                              </m:ctrlPr>
                            </m:limLowPr>
                            <m:e>
                              <m:r>
                                <m:rPr>
                                  <m:sty m:val="p"/>
                                </m:rPr>
                                <a:rPr lang="en-US" sz="2400">
                                  <a:solidFill>
                                    <a:srgbClr val="FF0000"/>
                                  </a:solidFill>
                                  <a:latin typeface="Cambria Math" panose="02040503050406030204" pitchFamily="18" charset="0"/>
                                </a:rPr>
                                <m:t>max</m:t>
                              </m:r>
                            </m:e>
                            <m:lim>
                              <m:r>
                                <a:rPr lang="en-US" sz="2400" i="1">
                                  <a:solidFill>
                                    <a:srgbClr val="FF0000"/>
                                  </a:solidFill>
                                  <a:latin typeface="Cambria Math" panose="02040503050406030204" pitchFamily="18" charset="0"/>
                                </a:rPr>
                                <m:t>𝑎</m:t>
                              </m:r>
                            </m:lim>
                          </m:limLow>
                        </m:fName>
                        <m:e>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e>
                      </m:func>
                    </m:oMath>
                  </m:oMathPara>
                </a14:m>
                <a:endParaRPr lang="en-US" sz="2400" i="1" dirty="0">
                  <a:solidFill>
                    <a:srgbClr val="FF0000"/>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0D6CFA3-EA9F-714B-8BB2-C24D0F939B67}"/>
                  </a:ext>
                </a:extLst>
              </p:cNvPr>
              <p:cNvSpPr txBox="1">
                <a:spLocks noRot="1" noChangeAspect="1" noMove="1" noResize="1" noEditPoints="1" noAdjustHandles="1" noChangeArrowheads="1" noChangeShapeType="1" noTextEdit="1"/>
              </p:cNvSpPr>
              <p:nvPr/>
            </p:nvSpPr>
            <p:spPr>
              <a:xfrm>
                <a:off x="1586051" y="5043487"/>
                <a:ext cx="9129573" cy="914096"/>
              </a:xfrm>
              <a:prstGeom prst="rect">
                <a:avLst/>
              </a:prstGeom>
              <a:blipFill>
                <a:blip r:embed="rId3"/>
                <a:stretch>
                  <a:fillRect l="-694" t="-274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B3BA18B-2D78-7149-B6BF-DFF93C77E34E}"/>
              </a:ext>
            </a:extLst>
          </p:cNvPr>
          <p:cNvSpPr/>
          <p:nvPr/>
        </p:nvSpPr>
        <p:spPr>
          <a:xfrm>
            <a:off x="4395930" y="3021260"/>
            <a:ext cx="5786342" cy="1291370"/>
          </a:xfrm>
          <a:prstGeom prst="rect">
            <a:avLst/>
          </a:prstGeom>
          <a:solidFill>
            <a:schemeClr val="bg1">
              <a:lumMod val="85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5C275F-BCB9-184E-865F-EBE6002631AB}"/>
              </a:ext>
            </a:extLst>
          </p:cNvPr>
          <p:cNvSpPr txBox="1"/>
          <p:nvPr/>
        </p:nvSpPr>
        <p:spPr>
          <a:xfrm>
            <a:off x="4806735" y="3762530"/>
            <a:ext cx="5181646" cy="430887"/>
          </a:xfrm>
          <a:prstGeom prst="rect">
            <a:avLst/>
          </a:prstGeom>
          <a:noFill/>
        </p:spPr>
        <p:txBody>
          <a:bodyPr wrap="square" rtlCol="0">
            <a:spAutoFit/>
          </a:bodyPr>
          <a:lstStyle/>
          <a:p>
            <a:r>
              <a:rPr lang="en-US" sz="2200" dirty="0">
                <a:solidFill>
                  <a:srgbClr val="FF0000"/>
                </a:solidFill>
                <a:latin typeface="Helvetica" pitchFamily="2" charset="0"/>
              </a:rPr>
              <a:t>What’s the best outcome for this state?</a:t>
            </a:r>
            <a:endParaRPr lang="en-US" sz="2600" dirty="0">
              <a:solidFill>
                <a:srgbClr val="FF0000"/>
              </a:solidFill>
              <a:latin typeface="Helvetica" pitchFamily="2" charset="0"/>
            </a:endParaRPr>
          </a:p>
        </p:txBody>
      </p:sp>
      <p:sp>
        <p:nvSpPr>
          <p:cNvPr id="6" name="Right Brace 5">
            <a:extLst>
              <a:ext uri="{FF2B5EF4-FFF2-40B4-BE49-F238E27FC236}">
                <a16:creationId xmlns:a16="http://schemas.microsoft.com/office/drawing/2014/main" id="{A1FB8E3B-E002-A74C-89B4-1C6CAC68A1D7}"/>
              </a:ext>
            </a:extLst>
          </p:cNvPr>
          <p:cNvSpPr/>
          <p:nvPr/>
        </p:nvSpPr>
        <p:spPr>
          <a:xfrm rot="5400000">
            <a:off x="6961187" y="616123"/>
            <a:ext cx="655827" cy="5398560"/>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428323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2387135114"/>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rgbClr val="FF0000"/>
                                    </a:solidFill>
                                    <a:latin typeface="Cambria Math" panose="02040503050406030204" pitchFamily="18" charset="0"/>
                                  </a:rPr>
                                  <m:t>0.95</m:t>
                                </m:r>
                              </m:oMath>
                            </m:oMathPara>
                          </a14:m>
                          <a:endParaRPr lang="en-US" sz="2200" dirty="0">
                            <a:solidFill>
                              <a:srgbClr val="FF0000"/>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5</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3</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2387135114"/>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D6CFA3-EA9F-714B-8BB2-C24D0F939B67}"/>
                  </a:ext>
                </a:extLst>
              </p:cNvPr>
              <p:cNvSpPr txBox="1"/>
              <p:nvPr/>
            </p:nvSpPr>
            <p:spPr>
              <a:xfrm>
                <a:off x="1586051" y="5043487"/>
                <a:ext cx="9858237" cy="914096"/>
              </a:xfrm>
              <a:prstGeom prst="rect">
                <a:avLst/>
              </a:prstGeom>
              <a:noFill/>
            </p:spPr>
            <p:txBody>
              <a:bodyPr wrap="square" rtlCol="0">
                <a:spAutoFit/>
              </a:bodyPr>
              <a:lstStyle/>
              <a:p>
                <a:r>
                  <a:rPr lang="en-US" sz="2200" dirty="0">
                    <a:solidFill>
                      <a:srgbClr val="FF0000"/>
                    </a:solidFill>
                    <a:latin typeface="Helvetica" pitchFamily="2" charset="0"/>
                  </a:rPr>
                  <a:t>We can use this table to calculate:</a:t>
                </a:r>
              </a:p>
              <a:p>
                <a:pPr algn="ctr"/>
                <a14:m>
                  <m:oMath xmlns:m="http://schemas.openxmlformats.org/officeDocument/2006/math">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𝑦</m:t>
                        </m:r>
                        <m:r>
                          <a:rPr lang="en-US" sz="2400" b="0" i="1" smtClean="0">
                            <a:solidFill>
                              <a:srgbClr val="FF0000"/>
                            </a:solidFill>
                            <a:latin typeface="Cambria Math" panose="02040503050406030204" pitchFamily="18" charset="0"/>
                          </a:rPr>
                          <m:t>=1</m:t>
                        </m:r>
                      </m:e>
                    </m:d>
                    <m:r>
                      <a:rPr lang="en-US" sz="2400" i="1">
                        <a:solidFill>
                          <a:srgbClr val="FF0000"/>
                        </a:solidFill>
                        <a:latin typeface="Cambria Math" panose="02040503050406030204" pitchFamily="18" charset="0"/>
                      </a:rPr>
                      <m:t>=</m:t>
                    </m:r>
                    <m:func>
                      <m:funcPr>
                        <m:ctrlPr>
                          <a:rPr lang="en-US" sz="2400" i="1">
                            <a:solidFill>
                              <a:srgbClr val="FF0000"/>
                            </a:solidFill>
                            <a:latin typeface="Cambria Math" panose="02040503050406030204" pitchFamily="18" charset="0"/>
                          </a:rPr>
                        </m:ctrlPr>
                      </m:funcPr>
                      <m:fName>
                        <m:limLow>
                          <m:limLowPr>
                            <m:ctrlPr>
                              <a:rPr lang="en-US" sz="2400" i="1">
                                <a:solidFill>
                                  <a:srgbClr val="FF0000"/>
                                </a:solidFill>
                                <a:latin typeface="Cambria Math" panose="02040503050406030204" pitchFamily="18" charset="0"/>
                              </a:rPr>
                            </m:ctrlPr>
                          </m:limLowPr>
                          <m:e>
                            <m:r>
                              <m:rPr>
                                <m:sty m:val="p"/>
                              </m:rPr>
                              <a:rPr lang="en-US" sz="2400">
                                <a:solidFill>
                                  <a:srgbClr val="FF0000"/>
                                </a:solidFill>
                                <a:latin typeface="Cambria Math" panose="02040503050406030204" pitchFamily="18" charset="0"/>
                              </a:rPr>
                              <m:t>max</m:t>
                            </m:r>
                          </m:e>
                          <m:lim>
                            <m:r>
                              <a:rPr lang="en-US" sz="2400" i="1">
                                <a:solidFill>
                                  <a:srgbClr val="FF0000"/>
                                </a:solidFill>
                                <a:latin typeface="Cambria Math" panose="02040503050406030204" pitchFamily="18" charset="0"/>
                              </a:rPr>
                              <m:t>𝑎</m:t>
                            </m:r>
                          </m:lim>
                        </m:limLow>
                      </m:fName>
                      <m:e>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𝑦</m:t>
                            </m:r>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𝑎</m:t>
                            </m:r>
                          </m:e>
                        </m:d>
                      </m:e>
                    </m:func>
                  </m:oMath>
                </a14:m>
                <a:r>
                  <a:rPr lang="en-US" sz="2400" i="1" dirty="0">
                    <a:solidFill>
                      <a:srgbClr val="FF0000"/>
                    </a:solidFill>
                    <a:latin typeface="Cambria Math" panose="02040503050406030204" pitchFamily="18" charset="0"/>
                  </a:rPr>
                  <a:t> = 0.95</a:t>
                </a:r>
              </a:p>
            </p:txBody>
          </p:sp>
        </mc:Choice>
        <mc:Fallback xmlns="">
          <p:sp>
            <p:nvSpPr>
              <p:cNvPr id="4" name="TextBox 3">
                <a:extLst>
                  <a:ext uri="{FF2B5EF4-FFF2-40B4-BE49-F238E27FC236}">
                    <a16:creationId xmlns:a16="http://schemas.microsoft.com/office/drawing/2014/main" id="{50D6CFA3-EA9F-714B-8BB2-C24D0F939B67}"/>
                  </a:ext>
                </a:extLst>
              </p:cNvPr>
              <p:cNvSpPr txBox="1">
                <a:spLocks noRot="1" noChangeAspect="1" noMove="1" noResize="1" noEditPoints="1" noAdjustHandles="1" noChangeArrowheads="1" noChangeShapeType="1" noTextEdit="1"/>
              </p:cNvSpPr>
              <p:nvPr/>
            </p:nvSpPr>
            <p:spPr>
              <a:xfrm>
                <a:off x="1586051" y="5043487"/>
                <a:ext cx="9858237" cy="914096"/>
              </a:xfrm>
              <a:prstGeom prst="rect">
                <a:avLst/>
              </a:prstGeom>
              <a:blipFill>
                <a:blip r:embed="rId3"/>
                <a:stretch>
                  <a:fillRect l="-644" t="-2740" b="-137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B3BA18B-2D78-7149-B6BF-DFF93C77E34E}"/>
              </a:ext>
            </a:extLst>
          </p:cNvPr>
          <p:cNvSpPr/>
          <p:nvPr/>
        </p:nvSpPr>
        <p:spPr>
          <a:xfrm>
            <a:off x="4395930" y="3021260"/>
            <a:ext cx="5786342" cy="1291370"/>
          </a:xfrm>
          <a:prstGeom prst="rect">
            <a:avLst/>
          </a:prstGeom>
          <a:solidFill>
            <a:schemeClr val="bg1">
              <a:lumMod val="85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5C275F-BCB9-184E-865F-EBE6002631AB}"/>
              </a:ext>
            </a:extLst>
          </p:cNvPr>
          <p:cNvSpPr txBox="1"/>
          <p:nvPr/>
        </p:nvSpPr>
        <p:spPr>
          <a:xfrm>
            <a:off x="4806735" y="3762530"/>
            <a:ext cx="5181646" cy="430887"/>
          </a:xfrm>
          <a:prstGeom prst="rect">
            <a:avLst/>
          </a:prstGeom>
          <a:noFill/>
        </p:spPr>
        <p:txBody>
          <a:bodyPr wrap="square" rtlCol="0">
            <a:spAutoFit/>
          </a:bodyPr>
          <a:lstStyle/>
          <a:p>
            <a:r>
              <a:rPr lang="en-US" sz="2200" dirty="0">
                <a:solidFill>
                  <a:srgbClr val="FF0000"/>
                </a:solidFill>
                <a:latin typeface="Helvetica" pitchFamily="2" charset="0"/>
              </a:rPr>
              <a:t>This is the expected reward</a:t>
            </a:r>
            <a:endParaRPr lang="en-US" sz="2600" dirty="0">
              <a:solidFill>
                <a:srgbClr val="FF0000"/>
              </a:solidFill>
              <a:latin typeface="Helvetica" pitchFamily="2" charset="0"/>
            </a:endParaRPr>
          </a:p>
        </p:txBody>
      </p:sp>
      <p:cxnSp>
        <p:nvCxnSpPr>
          <p:cNvPr id="9" name="Straight Arrow Connector 8">
            <a:extLst>
              <a:ext uri="{FF2B5EF4-FFF2-40B4-BE49-F238E27FC236}">
                <a16:creationId xmlns:a16="http://schemas.microsoft.com/office/drawing/2014/main" id="{4ABA268A-7C39-7240-B917-F77F970CC835}"/>
              </a:ext>
            </a:extLst>
          </p:cNvPr>
          <p:cNvCxnSpPr>
            <a:cxnSpLocks/>
          </p:cNvCxnSpPr>
          <p:nvPr/>
        </p:nvCxnSpPr>
        <p:spPr>
          <a:xfrm flipH="1" flipV="1">
            <a:off x="5329238" y="3021260"/>
            <a:ext cx="1000125" cy="74127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8147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Table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3233505201"/>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370840">
                    <a:tc>
                      <a:txBody>
                        <a:bodyPr/>
                        <a:lstStyle/>
                        <a:p>
                          <a:r>
                            <a:rPr lang="en-US" sz="2400" dirty="0">
                              <a:latin typeface="Helvetica" pitchFamily="2" charset="0"/>
                            </a:rPr>
                            <a:t>State</a:t>
                          </a:r>
                        </a:p>
                      </a:txBody>
                      <a:tcPr/>
                    </a:tc>
                    <a:tc>
                      <a:txBody>
                        <a:bodyPr/>
                        <a:lstStyle/>
                        <a:p>
                          <a:r>
                            <a:rPr lang="en-US" sz="2400" dirty="0">
                              <a:solidFill>
                                <a:srgbClr val="FF0000"/>
                              </a:solidFill>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=1,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0.95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5</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3</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653092980"/>
                      </a:ext>
                    </a:extLst>
                  </a:tr>
                  <a:tr h="370840">
                    <a:tc>
                      <a:txBody>
                        <a:bodyPr/>
                        <a:lstStyle/>
                        <a:p>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𝑥</m:t>
                                </m:r>
                                <m:r>
                                  <a:rPr lang="en-US" sz="2200" i="1" dirty="0" smtClean="0">
                                    <a:latin typeface="Cambria Math" panose="02040503050406030204" pitchFamily="18" charset="0"/>
                                  </a:rPr>
                                  <m:t>=2, </m:t>
                                </m:r>
                                <m:r>
                                  <a:rPr lang="en-US" sz="2200" i="1" dirty="0" smtClean="0">
                                    <a:latin typeface="Cambria Math" panose="02040503050406030204" pitchFamily="18" charset="0"/>
                                  </a:rPr>
                                  <m:t>𝑦</m:t>
                                </m:r>
                                <m:r>
                                  <a:rPr lang="en-US" sz="2200" i="1" dirty="0" smtClean="0">
                                    <a:latin typeface="Cambria Math" panose="02040503050406030204" pitchFamily="18" charset="0"/>
                                  </a:rPr>
                                  <m:t>=1</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62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m:t>
                                </m:r>
                                <m:r>
                                  <a:rPr lang="en-US" sz="2200" i="1" dirty="0" smtClean="0">
                                    <a:solidFill>
                                      <a:schemeClr val="tx1"/>
                                    </a:solidFill>
                                    <a:latin typeface="Cambria Math" panose="02040503050406030204" pitchFamily="18" charset="0"/>
                                  </a:rPr>
                                  <m:t>5</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0. 5</m:t>
                                </m:r>
                                <m:r>
                                  <a:rPr lang="en-US" sz="2200" b="0" i="1" dirty="0" smtClean="0">
                                    <a:solidFill>
                                      <a:schemeClr val="tx1"/>
                                    </a:solidFill>
                                    <a:latin typeface="Cambria Math" panose="02040503050406030204" pitchFamily="18" charset="0"/>
                                  </a:rPr>
                                  <m:t>0</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20</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40223905"/>
                      </a:ext>
                    </a:extLst>
                  </a:tr>
                  <a:tr h="37084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370840">
                    <a:tc>
                      <a:txBody>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𝑥</m:t>
                                </m:r>
                                <m:r>
                                  <a:rPr lang="en-US" sz="2200" i="1" dirty="0" smtClean="0">
                                    <a:latin typeface="Cambria Math" panose="02040503050406030204" pitchFamily="18" charset="0"/>
                                  </a:rPr>
                                  <m:t>=5</m:t>
                                </m:r>
                                <m:r>
                                  <a:rPr lang="en-US" sz="2200" b="0" i="1" dirty="0" smtClean="0">
                                    <a:latin typeface="Cambria Math" panose="02040503050406030204" pitchFamily="18" charset="0"/>
                                  </a:rPr>
                                  <m:t>,</m:t>
                                </m:r>
                                <m:r>
                                  <a:rPr lang="en-US" sz="2200" i="1" dirty="0" smtClean="0">
                                    <a:latin typeface="Cambria Math" panose="02040503050406030204" pitchFamily="18" charset="0"/>
                                  </a:rPr>
                                  <m:t>𝑦</m:t>
                                </m:r>
                                <m:r>
                                  <a:rPr lang="en-US" sz="2200" i="1" dirty="0" smtClean="0">
                                    <a:latin typeface="Cambria Math" panose="02040503050406030204" pitchFamily="18" charset="0"/>
                                  </a:rPr>
                                  <m:t>=5</m:t>
                                </m:r>
                              </m:oMath>
                            </m:oMathPara>
                          </a14:m>
                          <a:endParaRPr lang="en-US" sz="2200" dirty="0">
                            <a:latin typeface="Helvetica"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23</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tx1"/>
                                    </a:solidFill>
                                    <a:latin typeface="Cambria Math" panose="02040503050406030204" pitchFamily="18" charset="0"/>
                                  </a:rPr>
                                  <m:t>−</m:t>
                                </m:r>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04</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0.5</m:t>
                                </m:r>
                                <m:r>
                                  <a:rPr lang="en-US" sz="2200" b="0" i="1" dirty="0" smtClean="0">
                                    <a:solidFill>
                                      <a:schemeClr val="tx1"/>
                                    </a:solidFill>
                                    <a:latin typeface="Cambria Math" panose="02040503050406030204" pitchFamily="18" charset="0"/>
                                  </a:rPr>
                                  <m:t>2</m:t>
                                </m:r>
                              </m:oMath>
                            </m:oMathPara>
                          </a14:m>
                          <a:endParaRPr lang="en-US" sz="2200" dirty="0">
                            <a:solidFill>
                              <a:schemeClr val="tx1"/>
                            </a:solidFill>
                            <a:latin typeface="Helvetica" pitchFamily="2" charset="0"/>
                          </a:endParaRPr>
                        </a:p>
                      </a:txBody>
                      <a:tcPr>
                        <a:solidFill>
                          <a:schemeClr val="accent1">
                            <a:tint val="40000"/>
                            <a:alpha val="16000"/>
                          </a:schemeClr>
                        </a:solidFill>
                      </a:tcPr>
                    </a:tc>
                    <a:tc>
                      <a:txBody>
                        <a:bodyPr/>
                        <a:lstStyle/>
                        <a:p>
                          <a:pPr/>
                          <a14:m>
                            <m:oMathPara xmlns:m="http://schemas.openxmlformats.org/officeDocument/2006/math">
                              <m:oMathParaPr>
                                <m:jc m:val="centerGroup"/>
                              </m:oMathParaPr>
                              <m:oMath xmlns:m="http://schemas.openxmlformats.org/officeDocument/2006/math">
                                <m:r>
                                  <a:rPr lang="en-US" sz="2200" i="1" dirty="0" smtClean="0">
                                    <a:solidFill>
                                      <a:schemeClr val="tx1"/>
                                    </a:solidFill>
                                    <a:latin typeface="Cambria Math" panose="02040503050406030204" pitchFamily="18" charset="0"/>
                                  </a:rPr>
                                  <m:t>0.</m:t>
                                </m:r>
                                <m:r>
                                  <a:rPr lang="en-US" sz="2200" b="0" i="1" dirty="0" smtClean="0">
                                    <a:solidFill>
                                      <a:schemeClr val="tx1"/>
                                    </a:solidFill>
                                    <a:latin typeface="Cambria Math" panose="02040503050406030204" pitchFamily="18" charset="0"/>
                                  </a:rPr>
                                  <m:t>18</m:t>
                                </m:r>
                              </m:oMath>
                            </m:oMathPara>
                          </a14:m>
                          <a:endParaRPr lang="en-US" sz="2200" dirty="0">
                            <a:solidFill>
                              <a:schemeClr val="tx1"/>
                            </a:solidFill>
                            <a:latin typeface="Helvetica" pitchFamily="2" charset="0"/>
                          </a:endParaRPr>
                        </a:p>
                      </a:txBody>
                      <a:tcPr>
                        <a:solidFill>
                          <a:schemeClr val="accent1">
                            <a:tint val="40000"/>
                            <a:alpha val="16000"/>
                          </a:schemeClr>
                        </a:solidFill>
                      </a:tcPr>
                    </a:tc>
                    <a:extLst>
                      <a:ext uri="{0D108BD9-81ED-4DB2-BD59-A6C34878D82A}">
                        <a16:rowId xmlns:a16="http://schemas.microsoft.com/office/drawing/2014/main" val="2809135334"/>
                      </a:ext>
                    </a:extLst>
                  </a:tr>
                </a:tbl>
              </a:graphicData>
            </a:graphic>
          </p:graphicFrame>
        </mc:Choice>
        <mc:Fallback xmlns="">
          <p:graphicFrame>
            <p:nvGraphicFramePr>
              <p:cNvPr id="7" name="Table 6">
                <a:extLst>
                  <a:ext uri="{FF2B5EF4-FFF2-40B4-BE49-F238E27FC236}">
                    <a16:creationId xmlns:a16="http://schemas.microsoft.com/office/drawing/2014/main" id="{EE29BB18-06BA-CE46-A483-161F52B483C9}"/>
                  </a:ext>
                </a:extLst>
              </p:cNvPr>
              <p:cNvGraphicFramePr>
                <a:graphicFrameLocks noGrp="1"/>
              </p:cNvGraphicFramePr>
              <p:nvPr>
                <p:extLst>
                  <p:ext uri="{D42A27DB-BD31-4B8C-83A1-F6EECF244321}">
                    <p14:modId xmlns:p14="http://schemas.microsoft.com/office/powerpoint/2010/main" val="3233505201"/>
                  </p:ext>
                </p:extLst>
              </p:nvPr>
            </p:nvGraphicFramePr>
            <p:xfrm>
              <a:off x="2538597" y="2148550"/>
              <a:ext cx="7643675" cy="2164080"/>
            </p:xfrm>
            <a:graphic>
              <a:graphicData uri="http://schemas.openxmlformats.org/drawingml/2006/table">
                <a:tbl>
                  <a:tblPr firstRow="1" bandRow="1">
                    <a:tableStyleId>{5C22544A-7EE6-4342-B048-85BDC9FD1C3A}</a:tableStyleId>
                  </a:tblPr>
                  <a:tblGrid>
                    <a:gridCol w="1846555">
                      <a:extLst>
                        <a:ext uri="{9D8B030D-6E8A-4147-A177-3AD203B41FA5}">
                          <a16:colId xmlns:a16="http://schemas.microsoft.com/office/drawing/2014/main" val="949509108"/>
                        </a:ext>
                      </a:extLst>
                    </a:gridCol>
                    <a:gridCol w="1384917">
                      <a:extLst>
                        <a:ext uri="{9D8B030D-6E8A-4147-A177-3AD203B41FA5}">
                          <a16:colId xmlns:a16="http://schemas.microsoft.com/office/drawing/2014/main" val="3704609249"/>
                        </a:ext>
                      </a:extLst>
                    </a:gridCol>
                    <a:gridCol w="1500326">
                      <a:extLst>
                        <a:ext uri="{9D8B030D-6E8A-4147-A177-3AD203B41FA5}">
                          <a16:colId xmlns:a16="http://schemas.microsoft.com/office/drawing/2014/main" val="2106223477"/>
                        </a:ext>
                      </a:extLst>
                    </a:gridCol>
                    <a:gridCol w="1383142">
                      <a:extLst>
                        <a:ext uri="{9D8B030D-6E8A-4147-A177-3AD203B41FA5}">
                          <a16:colId xmlns:a16="http://schemas.microsoft.com/office/drawing/2014/main" val="658815129"/>
                        </a:ext>
                      </a:extLst>
                    </a:gridCol>
                    <a:gridCol w="1528735">
                      <a:extLst>
                        <a:ext uri="{9D8B030D-6E8A-4147-A177-3AD203B41FA5}">
                          <a16:colId xmlns:a16="http://schemas.microsoft.com/office/drawing/2014/main" val="1479404557"/>
                        </a:ext>
                      </a:extLst>
                    </a:gridCol>
                  </a:tblGrid>
                  <a:tr h="457200">
                    <a:tc>
                      <a:txBody>
                        <a:bodyPr/>
                        <a:lstStyle/>
                        <a:p>
                          <a:r>
                            <a:rPr lang="en-US" sz="2400" dirty="0">
                              <a:latin typeface="Helvetica" pitchFamily="2" charset="0"/>
                            </a:rPr>
                            <a:t>State</a:t>
                          </a:r>
                        </a:p>
                      </a:txBody>
                      <a:tcPr/>
                    </a:tc>
                    <a:tc>
                      <a:txBody>
                        <a:bodyPr/>
                        <a:lstStyle/>
                        <a:p>
                          <a:r>
                            <a:rPr lang="en-US" sz="2400" dirty="0">
                              <a:solidFill>
                                <a:srgbClr val="FF0000"/>
                              </a:solidFill>
                              <a:latin typeface="Helvetica" pitchFamily="2" charset="0"/>
                            </a:rPr>
                            <a:t>north</a:t>
                          </a:r>
                        </a:p>
                      </a:txBody>
                      <a:tcPr/>
                    </a:tc>
                    <a:tc>
                      <a:txBody>
                        <a:bodyPr/>
                        <a:lstStyle/>
                        <a:p>
                          <a:r>
                            <a:rPr lang="en-US" sz="2400" dirty="0">
                              <a:latin typeface="Helvetica" pitchFamily="2" charset="0"/>
                            </a:rPr>
                            <a:t>south</a:t>
                          </a:r>
                        </a:p>
                      </a:txBody>
                      <a:tcPr/>
                    </a:tc>
                    <a:tc>
                      <a:txBody>
                        <a:bodyPr/>
                        <a:lstStyle/>
                        <a:p>
                          <a:r>
                            <a:rPr lang="en-US" sz="2400" dirty="0">
                              <a:latin typeface="Helvetica" pitchFamily="2" charset="0"/>
                            </a:rPr>
                            <a:t>east</a:t>
                          </a:r>
                        </a:p>
                      </a:txBody>
                      <a:tcPr/>
                    </a:tc>
                    <a:tc>
                      <a:txBody>
                        <a:bodyPr/>
                        <a:lstStyle/>
                        <a:p>
                          <a:r>
                            <a:rPr lang="en-US" sz="2400" dirty="0">
                              <a:latin typeface="Helvetica" pitchFamily="2" charset="0"/>
                            </a:rPr>
                            <a:t>west</a:t>
                          </a:r>
                        </a:p>
                      </a:txBody>
                      <a:tcPr/>
                    </a:tc>
                    <a:extLst>
                      <a:ext uri="{0D108BD9-81ED-4DB2-BD59-A6C34878D82A}">
                        <a16:rowId xmlns:a16="http://schemas.microsoft.com/office/drawing/2014/main" val="1287107923"/>
                      </a:ext>
                    </a:extLst>
                  </a:tr>
                  <a:tr h="426720">
                    <a:tc>
                      <a:txBody>
                        <a:bodyPr/>
                        <a:lstStyle/>
                        <a:p>
                          <a:endParaRPr lang="en-US"/>
                        </a:p>
                      </a:txBody>
                      <a:tcPr>
                        <a:blipFill>
                          <a:blip r:embed="rId2"/>
                          <a:stretch>
                            <a:fillRect t="-117647" r="-314384" b="-302941"/>
                          </a:stretch>
                        </a:blipFill>
                      </a:tcPr>
                    </a:tc>
                    <a:tc>
                      <a:txBody>
                        <a:bodyPr/>
                        <a:lstStyle/>
                        <a:p>
                          <a:endParaRPr lang="en-US"/>
                        </a:p>
                      </a:txBody>
                      <a:tcPr>
                        <a:blipFill>
                          <a:blip r:embed="rId2"/>
                          <a:stretch>
                            <a:fillRect l="-133945" t="-117647" r="-321101" b="-302941"/>
                          </a:stretch>
                        </a:blipFill>
                      </a:tcPr>
                    </a:tc>
                    <a:tc>
                      <a:txBody>
                        <a:bodyPr/>
                        <a:lstStyle/>
                        <a:p>
                          <a:endParaRPr lang="en-US"/>
                        </a:p>
                      </a:txBody>
                      <a:tcPr>
                        <a:blipFill>
                          <a:blip r:embed="rId2"/>
                          <a:stretch>
                            <a:fillRect l="-216102" t="-117647" r="-196610" b="-302941"/>
                          </a:stretch>
                        </a:blipFill>
                      </a:tcPr>
                    </a:tc>
                    <a:tc>
                      <a:txBody>
                        <a:bodyPr/>
                        <a:lstStyle/>
                        <a:p>
                          <a:endParaRPr lang="en-US"/>
                        </a:p>
                      </a:txBody>
                      <a:tcPr>
                        <a:blipFill>
                          <a:blip r:embed="rId2"/>
                          <a:stretch>
                            <a:fillRect l="-342202" t="-117647" r="-112844" b="-302941"/>
                          </a:stretch>
                        </a:blipFill>
                      </a:tcPr>
                    </a:tc>
                    <a:tc>
                      <a:txBody>
                        <a:bodyPr/>
                        <a:lstStyle/>
                        <a:p>
                          <a:endParaRPr lang="en-US"/>
                        </a:p>
                      </a:txBody>
                      <a:tcPr>
                        <a:blipFill>
                          <a:blip r:embed="rId2"/>
                          <a:stretch>
                            <a:fillRect l="-398347" t="-117647" r="-1653" b="-302941"/>
                          </a:stretch>
                        </a:blipFill>
                      </a:tcPr>
                    </a:tc>
                    <a:extLst>
                      <a:ext uri="{0D108BD9-81ED-4DB2-BD59-A6C34878D82A}">
                        <a16:rowId xmlns:a16="http://schemas.microsoft.com/office/drawing/2014/main" val="2653092980"/>
                      </a:ext>
                    </a:extLst>
                  </a:tr>
                  <a:tr h="426720">
                    <a:tc>
                      <a:txBody>
                        <a:bodyPr/>
                        <a:lstStyle/>
                        <a:p>
                          <a:endParaRPr lang="en-US"/>
                        </a:p>
                      </a:txBody>
                      <a:tcPr>
                        <a:blipFill>
                          <a:blip r:embed="rId2"/>
                          <a:stretch>
                            <a:fillRect t="-217647" r="-314384" b="-202941"/>
                          </a:stretch>
                        </a:blipFill>
                      </a:tcPr>
                    </a:tc>
                    <a:tc>
                      <a:txBody>
                        <a:bodyPr/>
                        <a:lstStyle/>
                        <a:p>
                          <a:endParaRPr lang="en-US"/>
                        </a:p>
                      </a:txBody>
                      <a:tcPr>
                        <a:blipFill>
                          <a:blip r:embed="rId2"/>
                          <a:stretch>
                            <a:fillRect l="-133945" t="-217647" r="-321101" b="-202941"/>
                          </a:stretch>
                        </a:blipFill>
                      </a:tcPr>
                    </a:tc>
                    <a:tc>
                      <a:txBody>
                        <a:bodyPr/>
                        <a:lstStyle/>
                        <a:p>
                          <a:endParaRPr lang="en-US"/>
                        </a:p>
                      </a:txBody>
                      <a:tcPr>
                        <a:blipFill>
                          <a:blip r:embed="rId2"/>
                          <a:stretch>
                            <a:fillRect l="-216102" t="-217647" r="-196610" b="-202941"/>
                          </a:stretch>
                        </a:blipFill>
                      </a:tcPr>
                    </a:tc>
                    <a:tc>
                      <a:txBody>
                        <a:bodyPr/>
                        <a:lstStyle/>
                        <a:p>
                          <a:endParaRPr lang="en-US"/>
                        </a:p>
                      </a:txBody>
                      <a:tcPr>
                        <a:blipFill>
                          <a:blip r:embed="rId2"/>
                          <a:stretch>
                            <a:fillRect l="-342202" t="-217647" r="-112844" b="-202941"/>
                          </a:stretch>
                        </a:blipFill>
                      </a:tcPr>
                    </a:tc>
                    <a:tc>
                      <a:txBody>
                        <a:bodyPr/>
                        <a:lstStyle/>
                        <a:p>
                          <a:endParaRPr lang="en-US"/>
                        </a:p>
                      </a:txBody>
                      <a:tcPr>
                        <a:blipFill>
                          <a:blip r:embed="rId2"/>
                          <a:stretch>
                            <a:fillRect l="-398347" t="-217647" r="-1653" b="-202941"/>
                          </a:stretch>
                        </a:blipFill>
                      </a:tcPr>
                    </a:tc>
                    <a:extLst>
                      <a:ext uri="{0D108BD9-81ED-4DB2-BD59-A6C34878D82A}">
                        <a16:rowId xmlns:a16="http://schemas.microsoft.com/office/drawing/2014/main" val="240223905"/>
                      </a:ext>
                    </a:extLst>
                  </a:tr>
                  <a:tr h="426720">
                    <a:tc>
                      <a:txBody>
                        <a:bodyPr/>
                        <a:lstStyle/>
                        <a:p>
                          <a:r>
                            <a:rPr lang="en-US" sz="2200" dirty="0">
                              <a:latin typeface="Helvetica" pitchFamily="2" charset="0"/>
                            </a:rPr>
                            <a:t>…</a:t>
                          </a:r>
                        </a:p>
                      </a:txBody>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tc>
                      <a:txBody>
                        <a:bodyPr/>
                        <a:lstStyle/>
                        <a:p>
                          <a:r>
                            <a:rPr lang="en-US" sz="2200" dirty="0">
                              <a:solidFill>
                                <a:schemeClr val="tx1"/>
                              </a:solidFill>
                              <a:latin typeface="Helvetica" pitchFamily="2" charset="0"/>
                            </a:rPr>
                            <a:t>…</a:t>
                          </a:r>
                        </a:p>
                      </a:txBody>
                      <a:tcPr>
                        <a:solidFill>
                          <a:schemeClr val="accent1">
                            <a:tint val="40000"/>
                            <a:alpha val="16000"/>
                          </a:schemeClr>
                        </a:solidFill>
                      </a:tcPr>
                    </a:tc>
                    <a:extLst>
                      <a:ext uri="{0D108BD9-81ED-4DB2-BD59-A6C34878D82A}">
                        <a16:rowId xmlns:a16="http://schemas.microsoft.com/office/drawing/2014/main" val="3617969272"/>
                      </a:ext>
                    </a:extLst>
                  </a:tr>
                  <a:tr h="426720">
                    <a:tc>
                      <a:txBody>
                        <a:bodyPr/>
                        <a:lstStyle/>
                        <a:p>
                          <a:endParaRPr lang="en-US"/>
                        </a:p>
                      </a:txBody>
                      <a:tcPr>
                        <a:blipFill>
                          <a:blip r:embed="rId2"/>
                          <a:stretch>
                            <a:fillRect t="-414706" r="-314384" b="-5882"/>
                          </a:stretch>
                        </a:blipFill>
                      </a:tcPr>
                    </a:tc>
                    <a:tc>
                      <a:txBody>
                        <a:bodyPr/>
                        <a:lstStyle/>
                        <a:p>
                          <a:endParaRPr lang="en-US"/>
                        </a:p>
                      </a:txBody>
                      <a:tcPr>
                        <a:blipFill>
                          <a:blip r:embed="rId2"/>
                          <a:stretch>
                            <a:fillRect l="-133945" t="-414706" r="-321101" b="-5882"/>
                          </a:stretch>
                        </a:blipFill>
                      </a:tcPr>
                    </a:tc>
                    <a:tc>
                      <a:txBody>
                        <a:bodyPr/>
                        <a:lstStyle/>
                        <a:p>
                          <a:endParaRPr lang="en-US"/>
                        </a:p>
                      </a:txBody>
                      <a:tcPr>
                        <a:blipFill>
                          <a:blip r:embed="rId2"/>
                          <a:stretch>
                            <a:fillRect l="-216102" t="-414706" r="-196610" b="-5882"/>
                          </a:stretch>
                        </a:blipFill>
                      </a:tcPr>
                    </a:tc>
                    <a:tc>
                      <a:txBody>
                        <a:bodyPr/>
                        <a:lstStyle/>
                        <a:p>
                          <a:endParaRPr lang="en-US"/>
                        </a:p>
                      </a:txBody>
                      <a:tcPr>
                        <a:blipFill>
                          <a:blip r:embed="rId2"/>
                          <a:stretch>
                            <a:fillRect l="-342202" t="-414706" r="-112844" b="-5882"/>
                          </a:stretch>
                        </a:blipFill>
                      </a:tcPr>
                    </a:tc>
                    <a:tc>
                      <a:txBody>
                        <a:bodyPr/>
                        <a:lstStyle/>
                        <a:p>
                          <a:endParaRPr lang="en-US"/>
                        </a:p>
                      </a:txBody>
                      <a:tcPr>
                        <a:blipFill>
                          <a:blip r:embed="rId2"/>
                          <a:stretch>
                            <a:fillRect l="-398347" t="-414706" r="-1653" b="-5882"/>
                          </a:stretch>
                        </a:blipFill>
                      </a:tcPr>
                    </a:tc>
                    <a:extLst>
                      <a:ext uri="{0D108BD9-81ED-4DB2-BD59-A6C34878D82A}">
                        <a16:rowId xmlns:a16="http://schemas.microsoft.com/office/drawing/2014/main" val="280913533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D6CFA3-EA9F-714B-8BB2-C24D0F939B67}"/>
                  </a:ext>
                </a:extLst>
              </p:cNvPr>
              <p:cNvSpPr txBox="1"/>
              <p:nvPr/>
            </p:nvSpPr>
            <p:spPr>
              <a:xfrm>
                <a:off x="1586051" y="5043487"/>
                <a:ext cx="9858237" cy="800219"/>
              </a:xfrm>
              <a:prstGeom prst="rect">
                <a:avLst/>
              </a:prstGeom>
              <a:noFill/>
            </p:spPr>
            <p:txBody>
              <a:bodyPr wrap="square" rtlCol="0">
                <a:spAutoFit/>
              </a:bodyPr>
              <a:lstStyle/>
              <a:p>
                <a:r>
                  <a:rPr lang="en-US" sz="2200" dirty="0">
                    <a:solidFill>
                      <a:srgbClr val="FF0000"/>
                    </a:solidFill>
                    <a:latin typeface="Helvetica" pitchFamily="2" charset="0"/>
                  </a:rPr>
                  <a:t>We can use this table to calculate:</a:t>
                </a:r>
              </a:p>
              <a:p>
                <a:pPr algn="ctr"/>
                <a14:m>
                  <m:oMath xmlns:m="http://schemas.openxmlformats.org/officeDocument/2006/math">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𝑦</m:t>
                        </m:r>
                        <m:r>
                          <a:rPr lang="en-US" sz="2400" b="0" i="1" smtClean="0">
                            <a:solidFill>
                              <a:srgbClr val="FF0000"/>
                            </a:solidFill>
                            <a:latin typeface="Cambria Math" panose="02040503050406030204" pitchFamily="18" charset="0"/>
                          </a:rPr>
                          <m:t>=1</m:t>
                        </m:r>
                      </m:e>
                    </m:d>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𝑦</m:t>
                        </m:r>
                        <m:r>
                          <a:rPr lang="en-US" sz="2400" i="1">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𝑛𝑜𝑟𝑡h</m:t>
                        </m:r>
                      </m:e>
                    </m:d>
                  </m:oMath>
                </a14:m>
                <a:r>
                  <a:rPr lang="en-US" sz="2400" i="1" dirty="0">
                    <a:solidFill>
                      <a:srgbClr val="FF0000"/>
                    </a:solidFill>
                    <a:latin typeface="Cambria Math" panose="02040503050406030204" pitchFamily="18" charset="0"/>
                  </a:rPr>
                  <a:t>= 0.95</a:t>
                </a:r>
              </a:p>
            </p:txBody>
          </p:sp>
        </mc:Choice>
        <mc:Fallback xmlns="">
          <p:sp>
            <p:nvSpPr>
              <p:cNvPr id="4" name="TextBox 3">
                <a:extLst>
                  <a:ext uri="{FF2B5EF4-FFF2-40B4-BE49-F238E27FC236}">
                    <a16:creationId xmlns:a16="http://schemas.microsoft.com/office/drawing/2014/main" id="{50D6CFA3-EA9F-714B-8BB2-C24D0F939B67}"/>
                  </a:ext>
                </a:extLst>
              </p:cNvPr>
              <p:cNvSpPr txBox="1">
                <a:spLocks noRot="1" noChangeAspect="1" noMove="1" noResize="1" noEditPoints="1" noAdjustHandles="1" noChangeArrowheads="1" noChangeShapeType="1" noTextEdit="1"/>
              </p:cNvSpPr>
              <p:nvPr/>
            </p:nvSpPr>
            <p:spPr>
              <a:xfrm>
                <a:off x="1586051" y="5043487"/>
                <a:ext cx="9858237" cy="800219"/>
              </a:xfrm>
              <a:prstGeom prst="rect">
                <a:avLst/>
              </a:prstGeom>
              <a:blipFill>
                <a:blip r:embed="rId3"/>
                <a:stretch>
                  <a:fillRect l="-644" t="-3125" b="-1562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B3BA18B-2D78-7149-B6BF-DFF93C77E34E}"/>
              </a:ext>
            </a:extLst>
          </p:cNvPr>
          <p:cNvSpPr/>
          <p:nvPr/>
        </p:nvSpPr>
        <p:spPr>
          <a:xfrm>
            <a:off x="4395930" y="3021260"/>
            <a:ext cx="5786342" cy="1291370"/>
          </a:xfrm>
          <a:prstGeom prst="rect">
            <a:avLst/>
          </a:prstGeom>
          <a:solidFill>
            <a:schemeClr val="bg1">
              <a:lumMod val="85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5C275F-BCB9-184E-865F-EBE6002631AB}"/>
              </a:ext>
            </a:extLst>
          </p:cNvPr>
          <p:cNvSpPr txBox="1"/>
          <p:nvPr/>
        </p:nvSpPr>
        <p:spPr>
          <a:xfrm>
            <a:off x="4806735" y="3762530"/>
            <a:ext cx="5181646" cy="430887"/>
          </a:xfrm>
          <a:prstGeom prst="rect">
            <a:avLst/>
          </a:prstGeom>
          <a:noFill/>
        </p:spPr>
        <p:txBody>
          <a:bodyPr wrap="square" rtlCol="0">
            <a:spAutoFit/>
          </a:bodyPr>
          <a:lstStyle/>
          <a:p>
            <a:r>
              <a:rPr lang="en-US" sz="2200" dirty="0">
                <a:solidFill>
                  <a:srgbClr val="FF0000"/>
                </a:solidFill>
                <a:latin typeface="Helvetica" pitchFamily="2" charset="0"/>
              </a:rPr>
              <a:t>This is the action you should take</a:t>
            </a:r>
            <a:endParaRPr lang="en-US" sz="2600" dirty="0">
              <a:solidFill>
                <a:srgbClr val="FF0000"/>
              </a:solidFill>
              <a:latin typeface="Helvetica" pitchFamily="2" charset="0"/>
            </a:endParaRPr>
          </a:p>
        </p:txBody>
      </p:sp>
      <p:cxnSp>
        <p:nvCxnSpPr>
          <p:cNvPr id="9" name="Straight Arrow Connector 8">
            <a:extLst>
              <a:ext uri="{FF2B5EF4-FFF2-40B4-BE49-F238E27FC236}">
                <a16:creationId xmlns:a16="http://schemas.microsoft.com/office/drawing/2014/main" id="{4ABA268A-7C39-7240-B917-F77F970CC835}"/>
              </a:ext>
            </a:extLst>
          </p:cNvPr>
          <p:cNvCxnSpPr>
            <a:cxnSpLocks/>
          </p:cNvCxnSpPr>
          <p:nvPr/>
        </p:nvCxnSpPr>
        <p:spPr>
          <a:xfrm flipH="1" flipV="1">
            <a:off x="5372100" y="2571750"/>
            <a:ext cx="957264" cy="119078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3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decision process can go on forever.</a:t>
            </a:r>
          </a:p>
          <a:p>
            <a:pPr lvl="1"/>
            <a:r>
              <a:rPr lang="en-US" sz="2200" dirty="0">
                <a:latin typeface="Helvetica" pitchFamily="2" charset="0"/>
              </a:rPr>
              <a:t>Some tasks, like “winning this chess game I’m currently playing” have a definite end point.</a:t>
            </a:r>
          </a:p>
          <a:p>
            <a:pPr lvl="1"/>
            <a:r>
              <a:rPr lang="en-US" sz="2200" dirty="0">
                <a:latin typeface="Helvetica" pitchFamily="2" charset="0"/>
              </a:rPr>
              <a:t>Other tasks, like “get better at playing the piano” do not. You can spend your whole life getting better.</a:t>
            </a:r>
          </a:p>
          <a:p>
            <a:pPr lvl="1"/>
            <a:endParaRPr lang="en-US" sz="2200" dirty="0">
              <a:latin typeface="Helvetica" pitchFamily="2" charset="0"/>
            </a:endParaRPr>
          </a:p>
          <a:p>
            <a:r>
              <a:rPr lang="en-US" sz="2400" dirty="0">
                <a:latin typeface="Helvetica" pitchFamily="2" charset="0"/>
              </a:rPr>
              <a:t>The idea of a “goal” can be expressed as reaching a terminal state after maximizing your reward.</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26116221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 setup.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3"/>
            <a:ext cx="10058400" cy="4486619"/>
          </a:xfrm>
        </p:spPr>
        <p:txBody>
          <a:bodyPr>
            <a:normAutofit lnSpcReduction="10000"/>
          </a:bodyPr>
          <a:lstStyle/>
          <a:p>
            <a:pPr marL="0" indent="0">
              <a:buNone/>
            </a:pPr>
            <a:r>
              <a:rPr lang="en-US" sz="2400" dirty="0">
                <a:latin typeface="Consolas" panose="020B0609020204030204" pitchFamily="49" charset="0"/>
                <a:cs typeface="Consolas" panose="020B0609020204030204" pitchFamily="49" charset="0"/>
              </a:rPr>
              <a:t>Let 0 ≤ n ≤ 1 be the "noise" parameter.</a:t>
            </a:r>
          </a:p>
          <a:p>
            <a:pPr marL="0" indent="0">
              <a:buNone/>
            </a:pPr>
            <a:r>
              <a:rPr lang="en-US" sz="2400" dirty="0">
                <a:latin typeface="Consolas" panose="020B0609020204030204" pitchFamily="49" charset="0"/>
                <a:cs typeface="Consolas" panose="020B0609020204030204" pitchFamily="49" charset="0"/>
              </a:rPr>
              <a:t>Let 0 ≤ </a:t>
            </a:r>
            <a:r>
              <a:rPr lang="el-GR" sz="2400" dirty="0">
                <a:latin typeface="Consolas" panose="020B0609020204030204" pitchFamily="49" charset="0"/>
                <a:cs typeface="Consolas" panose="020B0609020204030204" pitchFamily="49" charset="0"/>
              </a:rPr>
              <a:t>α</a:t>
            </a:r>
            <a:r>
              <a:rPr lang="en-US" sz="2400" dirty="0">
                <a:latin typeface="Consolas" panose="020B0609020204030204" pitchFamily="49" charset="0"/>
                <a:cs typeface="Consolas" panose="020B0609020204030204" pitchFamily="49" charset="0"/>
              </a:rPr>
              <a:t> ≤ 1 be the "learning rate" parameter.</a:t>
            </a:r>
          </a:p>
          <a:p>
            <a:pPr marL="0" indent="0">
              <a:buNone/>
            </a:pPr>
            <a:r>
              <a:rPr lang="en-US" sz="2400" dirty="0">
                <a:latin typeface="Consolas" panose="020B0609020204030204" pitchFamily="49" charset="0"/>
                <a:cs typeface="Consolas" panose="020B0609020204030204" pitchFamily="49" charset="0"/>
              </a:rPr>
              <a:t>Let 0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 ≤ 1 be the "reward discount" parameter.</a:t>
            </a:r>
          </a:p>
          <a:p>
            <a:pPr marL="0" indent="0">
              <a:buNone/>
            </a:pPr>
            <a:r>
              <a:rPr lang="en-US" sz="2400" dirty="0">
                <a:latin typeface="Consolas" panose="020B0609020204030204" pitchFamily="49" charset="0"/>
                <a:cs typeface="Consolas" panose="020B0609020204030204" pitchFamily="49" charset="0"/>
              </a:rPr>
              <a:t>Let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be a table with a row for each state s and a column for each action a.</a:t>
            </a:r>
          </a:p>
          <a:p>
            <a:pPr marL="0" indent="0">
              <a:buNone/>
            </a:pPr>
            <a:r>
              <a:rPr lang="en-US" sz="2400" dirty="0">
                <a:latin typeface="Consolas" panose="020B0609020204030204" pitchFamily="49" charset="0"/>
                <a:cs typeface="Consolas" panose="020B0609020204030204" pitchFamily="49" charset="0"/>
              </a:rPr>
              <a:t>Let V(s) be a function which returns the highest value of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for all a.</a:t>
            </a:r>
          </a:p>
          <a:p>
            <a:pPr marL="0" indent="0">
              <a:buNone/>
            </a:pPr>
            <a:r>
              <a:rPr lang="en-US" sz="2400" dirty="0">
                <a:latin typeface="Consolas" panose="020B0609020204030204" pitchFamily="49" charset="0"/>
                <a:cs typeface="Consolas" panose="020B0609020204030204" pitchFamily="49" charset="0"/>
              </a:rPr>
              <a:t>Initially, for all s and for all a,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0.</a:t>
            </a:r>
          </a:p>
          <a:p>
            <a:pPr marL="0" indent="0">
              <a:buNone/>
            </a:pPr>
            <a:r>
              <a:rPr lang="en-US" sz="2400" dirty="0">
                <a:latin typeface="Consolas" panose="020B0609020204030204" pitchFamily="49" charset="0"/>
                <a:cs typeface="Consolas" panose="020B0609020204030204" pitchFamily="49" charset="0"/>
              </a:rPr>
              <a:t>...</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0474696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3"/>
            <a:ext cx="10058400" cy="4486619"/>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With probability &lt; n:</a:t>
            </a:r>
          </a:p>
          <a:p>
            <a:pPr marL="0" indent="0">
              <a:buNone/>
            </a:pPr>
            <a:r>
              <a:rPr lang="en-US" sz="2400" dirty="0">
                <a:latin typeface="Consolas" panose="020B0609020204030204" pitchFamily="49" charset="0"/>
                <a:cs typeface="Consolas" panose="020B0609020204030204" pitchFamily="49" charset="0"/>
              </a:rPr>
              <a:t>         Choose action a at random.</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Choose action a that maximizes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r be the reward for taking a in s.</a:t>
            </a:r>
          </a:p>
          <a:p>
            <a:pPr marL="0" indent="0">
              <a:buNone/>
            </a:pPr>
            <a:r>
              <a:rPr lang="en-US" sz="2400" dirty="0">
                <a:latin typeface="Consolas" panose="020B0609020204030204" pitchFamily="49" charset="0"/>
                <a:cs typeface="Consolas" panose="020B0609020204030204" pitchFamily="49" charset="0"/>
              </a:rPr>
              <a:t>      Let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α(r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479955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3"/>
            <a:ext cx="10058400" cy="4486619"/>
          </a:xfrm>
        </p:spPr>
        <p:txBody>
          <a:bodyPr>
            <a:normAutofit fontScale="70000" lnSpcReduction="20000"/>
          </a:bodyPr>
          <a:lstStyle/>
          <a:p>
            <a:pPr marL="0" indent="0">
              <a:buNone/>
            </a:pP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Until you run out of time to explore:</a:t>
            </a:r>
          </a:p>
          <a:p>
            <a:pPr marL="0" indent="0">
              <a:buNone/>
            </a:pPr>
            <a:r>
              <a:rPr lang="en-US" sz="2400" dirty="0">
                <a:latin typeface="Consolas" panose="020B0609020204030204" pitchFamily="49" charset="0"/>
                <a:cs typeface="Consolas" panose="020B0609020204030204" pitchFamily="49" charset="0"/>
              </a:rPr>
              <a:t>   Let s be s0.</a:t>
            </a:r>
          </a:p>
          <a:p>
            <a:pPr marL="0" indent="0">
              <a:buNone/>
            </a:pPr>
            <a:r>
              <a:rPr lang="en-US" sz="2400" dirty="0">
                <a:latin typeface="Consolas" panose="020B0609020204030204" pitchFamily="49" charset="0"/>
                <a:cs typeface="Consolas" panose="020B0609020204030204" pitchFamily="49" charset="0"/>
              </a:rPr>
              <a:t>   Until s is a terminal state:</a:t>
            </a:r>
          </a:p>
          <a:p>
            <a:pPr marL="0" indent="0">
              <a:buNone/>
            </a:pPr>
            <a:r>
              <a:rPr lang="en-US" sz="2400" dirty="0">
                <a:latin typeface="Consolas" panose="020B0609020204030204" pitchFamily="49" charset="0"/>
                <a:cs typeface="Consolas" panose="020B0609020204030204" pitchFamily="49" charset="0"/>
              </a:rPr>
              <a:t>      With probability &lt; n:</a:t>
            </a:r>
          </a:p>
          <a:p>
            <a:pPr marL="0" indent="0">
              <a:buNone/>
            </a:pPr>
            <a:r>
              <a:rPr lang="en-US" sz="2400" dirty="0">
                <a:latin typeface="Consolas" panose="020B0609020204030204" pitchFamily="49" charset="0"/>
                <a:cs typeface="Consolas" panose="020B0609020204030204" pitchFamily="49" charset="0"/>
              </a:rPr>
              <a:t>         Choose action a at random.</a:t>
            </a:r>
          </a:p>
          <a:p>
            <a:pPr marL="0" indent="0">
              <a:buNone/>
            </a:pPr>
            <a:r>
              <a:rPr lang="en-US" sz="2400" dirty="0">
                <a:latin typeface="Consolas" panose="020B0609020204030204" pitchFamily="49" charset="0"/>
                <a:cs typeface="Consolas" panose="020B0609020204030204" pitchFamily="49" charset="0"/>
              </a:rPr>
              <a:t>      Else:</a:t>
            </a:r>
          </a:p>
          <a:p>
            <a:pPr marL="0" indent="0">
              <a:buNone/>
            </a:pPr>
            <a:r>
              <a:rPr lang="en-US" sz="2400" dirty="0">
                <a:latin typeface="Consolas" panose="020B0609020204030204" pitchFamily="49" charset="0"/>
                <a:cs typeface="Consolas" panose="020B0609020204030204" pitchFamily="49" charset="0"/>
              </a:rPr>
              <a:t>         Choose action a that maximizes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Let s' be the state after taking a in s.</a:t>
            </a:r>
          </a:p>
          <a:p>
            <a:pPr marL="0" indent="0">
              <a:buNone/>
            </a:pPr>
            <a:r>
              <a:rPr lang="en-US" sz="2400" dirty="0">
                <a:latin typeface="Consolas" panose="020B0609020204030204" pitchFamily="49" charset="0"/>
                <a:cs typeface="Consolas" panose="020B0609020204030204" pitchFamily="49" charset="0"/>
              </a:rPr>
              <a:t>      Let r be the reward for taking a in s.</a:t>
            </a:r>
          </a:p>
          <a:p>
            <a:pPr marL="0" indent="0">
              <a:buNone/>
            </a:pPr>
            <a:r>
              <a:rPr lang="en-US" sz="2400" dirty="0">
                <a:latin typeface="Consolas" panose="020B0609020204030204" pitchFamily="49" charset="0"/>
                <a:cs typeface="Consolas" panose="020B0609020204030204" pitchFamily="49" charset="0"/>
              </a:rPr>
              <a:t>      Let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α(r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p>
          <a:p>
            <a:pPr marL="0" indent="0">
              <a:buNone/>
            </a:pPr>
            <a:r>
              <a:rPr lang="en-US" sz="2400" dirty="0">
                <a:latin typeface="Consolas" panose="020B0609020204030204" pitchFamily="49" charset="0"/>
                <a:cs typeface="Consolas" panose="020B0609020204030204" pitchFamily="49" charset="0"/>
              </a:rPr>
              <a:t>      Let s be s'.</a:t>
            </a: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C8B86F4A-0D53-6E48-AF5D-629A963AA1A6}"/>
              </a:ext>
            </a:extLst>
          </p:cNvPr>
          <p:cNvSpPr txBox="1"/>
          <p:nvPr/>
        </p:nvSpPr>
        <p:spPr>
          <a:xfrm>
            <a:off x="7729537" y="4738078"/>
            <a:ext cx="3943350" cy="1477328"/>
          </a:xfrm>
          <a:prstGeom prst="rect">
            <a:avLst/>
          </a:prstGeom>
          <a:noFill/>
        </p:spPr>
        <p:txBody>
          <a:bodyPr wrap="square" rtlCol="0">
            <a:spAutoFit/>
          </a:bodyPr>
          <a:lstStyle/>
          <a:p>
            <a:r>
              <a:rPr lang="en-US" dirty="0">
                <a:latin typeface="Helvetica" pitchFamily="2" charset="0"/>
              </a:rPr>
              <a:t>It’s the same as explore and exploit from before! With this extra bit!</a:t>
            </a:r>
          </a:p>
          <a:p>
            <a:endParaRPr lang="en-US" dirty="0">
              <a:latin typeface="Helvetica" pitchFamily="2" charset="0"/>
            </a:endParaRPr>
          </a:p>
          <a:p>
            <a:r>
              <a:rPr lang="en-US" dirty="0">
                <a:latin typeface="Helvetica" pitchFamily="2" charset="0"/>
              </a:rPr>
              <a:t>We are just updating our table, based on lots of parameters…</a:t>
            </a:r>
          </a:p>
        </p:txBody>
      </p:sp>
      <p:sp>
        <p:nvSpPr>
          <p:cNvPr id="5" name="Right Brace 4">
            <a:extLst>
              <a:ext uri="{FF2B5EF4-FFF2-40B4-BE49-F238E27FC236}">
                <a16:creationId xmlns:a16="http://schemas.microsoft.com/office/drawing/2014/main" id="{403778F9-5BC3-2541-968D-55FBB94DD51A}"/>
              </a:ext>
            </a:extLst>
          </p:cNvPr>
          <p:cNvSpPr/>
          <p:nvPr/>
        </p:nvSpPr>
        <p:spPr>
          <a:xfrm>
            <a:off x="6961187" y="5457825"/>
            <a:ext cx="655827" cy="556858"/>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1740440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lnSpcReduction="10000"/>
          </a:bodyPr>
          <a:lstStyle/>
          <a:p>
            <a:pPr marL="0" indent="0">
              <a:buNone/>
            </a:pPr>
            <a:r>
              <a:rPr lang="en-US" sz="2400" dirty="0">
                <a:latin typeface="Consolas" panose="020B0609020204030204" pitchFamily="49" charset="0"/>
                <a:cs typeface="Consolas" panose="020B0609020204030204" pitchFamily="49" charset="0"/>
              </a:rPr>
              <a:t>With probability &lt; n move randomly</a:t>
            </a:r>
          </a:p>
          <a:p>
            <a:pPr marL="0" indent="0">
              <a:buNone/>
            </a:pPr>
            <a:endParaRPr lang="en-US" sz="2400" dirty="0">
              <a:latin typeface="Consolas" panose="020B0609020204030204" pitchFamily="49" charset="0"/>
              <a:cs typeface="Consolas" panose="020B0609020204030204" pitchFamily="49" charset="0"/>
            </a:endParaRPr>
          </a:p>
          <a:p>
            <a:r>
              <a:rPr lang="en-US" sz="2400" dirty="0">
                <a:latin typeface="Helvetica" pitchFamily="2" charset="0"/>
                <a:cs typeface="Consolas" panose="020B0609020204030204" pitchFamily="49" charset="0"/>
              </a:rPr>
              <a:t>N is the noise</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a:p>
            <a:r>
              <a:rPr lang="en-US" sz="2200" dirty="0">
                <a:latin typeface="Helvetica" pitchFamily="2" charset="0"/>
                <a:cs typeface="Consolas" panose="020B0609020204030204" pitchFamily="49" charset="0"/>
              </a:rPr>
              <a:t>Low values mean the agent rarely makes random moves (prefers to exploit, i.e., do things it currently believes is best).</a:t>
            </a:r>
          </a:p>
          <a:p>
            <a:r>
              <a:rPr lang="en-US" sz="2200" dirty="0">
                <a:latin typeface="Helvetica" pitchFamily="2" charset="0"/>
                <a:cs typeface="Consolas" panose="020B0609020204030204" pitchFamily="49" charset="0"/>
              </a:rPr>
              <a:t>High values mean the agent often makes random moves (prefers to explore, i.e., potentially discover new things that are best! Or… maybe be really bad).</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13692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α(r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endParaRPr lang="en-US" sz="2400" dirty="0"/>
              </a:p>
              <a:p>
                <a:pPr marL="0" indent="0">
                  <a:buNone/>
                </a:pPr>
                <a:endParaRPr lang="en-US" sz="2400" dirty="0">
                  <a:latin typeface="Consolas" panose="020B0609020204030204" pitchFamily="49" charset="0"/>
                  <a:cs typeface="Consolas" panose="020B0609020204030204" pitchFamily="49" charset="0"/>
                </a:endParaRPr>
              </a:p>
              <a:p>
                <a14:m>
                  <m:oMath xmlns:m="http://schemas.openxmlformats.org/officeDocument/2006/math">
                    <m:r>
                      <a:rPr lang="en-US" sz="2400" i="1">
                        <a:latin typeface="Cambria Math" panose="02040503050406030204" pitchFamily="18" charset="0"/>
                      </a:rPr>
                      <m:t>𝛼</m:t>
                    </m:r>
                  </m:oMath>
                </a14:m>
                <a:r>
                  <a:rPr lang="en-US" sz="2400" dirty="0">
                    <a:latin typeface="Helvetica" pitchFamily="2" charset="0"/>
                    <a:cs typeface="Consolas" panose="020B0609020204030204" pitchFamily="49" charset="0"/>
                  </a:rPr>
                  <a:t> is the </a:t>
                </a:r>
                <a:r>
                  <a:rPr lang="en-US" sz="2400" b="1" dirty="0">
                    <a:latin typeface="Helvetica" pitchFamily="2" charset="0"/>
                    <a:cs typeface="Consolas" panose="020B0609020204030204" pitchFamily="49" charset="0"/>
                  </a:rPr>
                  <a:t>learning rate</a:t>
                </a:r>
                <a:r>
                  <a:rPr lang="en-US" sz="2400" dirty="0">
                    <a:latin typeface="Helvetica" pitchFamily="2" charset="0"/>
                    <a:cs typeface="Consolas" panose="020B0609020204030204" pitchFamily="49" charset="0"/>
                  </a:rPr>
                  <a:t>, and affects how much we update the table.</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329"/>
                </a:stretch>
              </a:blipFill>
            </p:spPr>
            <p:txBody>
              <a:bodyPr/>
              <a:lstStyle/>
              <a:p>
                <a:r>
                  <a:rPr lang="en-US">
                    <a:noFill/>
                  </a:rPr>
                  <a:t> </a:t>
                </a:r>
              </a:p>
            </p:txBody>
          </p:sp>
        </mc:Fallback>
      </mc:AlternateContent>
    </p:spTree>
    <p:extLst>
      <p:ext uri="{BB962C8B-B14F-4D97-AF65-F5344CB8AC3E}">
        <p14:creationId xmlns:p14="http://schemas.microsoft.com/office/powerpoint/2010/main" val="9764356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solidFill>
                      <a:srgbClr val="FF0000"/>
                    </a:solidFill>
                    <a:latin typeface="Consolas" panose="020B0609020204030204" pitchFamily="49" charset="0"/>
                    <a:cs typeface="Consolas" panose="020B0609020204030204" pitchFamily="49" charset="0"/>
                  </a:rPr>
                  <a:t>Q(</a:t>
                </a:r>
                <a:r>
                  <a:rPr lang="en-US" sz="2400" dirty="0" err="1">
                    <a:solidFill>
                      <a:srgbClr val="FF0000"/>
                    </a:solidFill>
                    <a:latin typeface="Consolas" panose="020B0609020204030204" pitchFamily="49" charset="0"/>
                    <a:cs typeface="Consolas" panose="020B0609020204030204" pitchFamily="49" charset="0"/>
                  </a:rPr>
                  <a:t>s,a</a:t>
                </a:r>
                <a:r>
                  <a:rPr lang="en-US" sz="2400" dirty="0">
                    <a:solidFill>
                      <a:srgbClr val="FF0000"/>
                    </a:solidFill>
                    <a:latin typeface="Consolas" panose="020B0609020204030204" pitchFamily="49" charset="0"/>
                    <a:cs typeface="Consolas" panose="020B0609020204030204" pitchFamily="49" charset="0"/>
                  </a:rPr>
                  <a:t>) = </a:t>
                </a:r>
                <a:r>
                  <a:rPr lang="en-US" sz="2400" dirty="0">
                    <a:latin typeface="Consolas" panose="020B0609020204030204" pitchFamily="49" charset="0"/>
                    <a:cs typeface="Consolas" panose="020B0609020204030204" pitchFamily="49" charset="0"/>
                  </a:rPr>
                  <a:t>(1 -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α(r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endParaRPr lang="en-US" sz="2400" dirty="0"/>
              </a:p>
              <a:p>
                <a:pPr marL="0" indent="0">
                  <a:buNone/>
                </a:pPr>
                <a:endParaRPr lang="en-US" sz="2400" dirty="0">
                  <a:latin typeface="Consolas" panose="020B0609020204030204" pitchFamily="49" charset="0"/>
                  <a:cs typeface="Consolas" panose="020B0609020204030204" pitchFamily="49" charset="0"/>
                </a:endParaRPr>
              </a:p>
              <a:p>
                <a14:m>
                  <m:oMath xmlns:m="http://schemas.openxmlformats.org/officeDocument/2006/math">
                    <m:r>
                      <a:rPr lang="en-US" sz="2400" i="1">
                        <a:latin typeface="Cambria Math" panose="02040503050406030204" pitchFamily="18" charset="0"/>
                      </a:rPr>
                      <m:t>𝛼</m:t>
                    </m:r>
                  </m:oMath>
                </a14:m>
                <a:r>
                  <a:rPr lang="en-US" sz="2400" dirty="0">
                    <a:latin typeface="Helvetica" pitchFamily="2" charset="0"/>
                    <a:cs typeface="Consolas" panose="020B0609020204030204" pitchFamily="49" charset="0"/>
                  </a:rPr>
                  <a:t> is the </a:t>
                </a:r>
                <a:r>
                  <a:rPr lang="en-US" sz="2400" b="1" dirty="0">
                    <a:latin typeface="Helvetica" pitchFamily="2" charset="0"/>
                    <a:cs typeface="Consolas" panose="020B0609020204030204" pitchFamily="49" charset="0"/>
                  </a:rPr>
                  <a:t>learning rate</a:t>
                </a:r>
                <a:r>
                  <a:rPr lang="en-US" sz="2400" dirty="0">
                    <a:latin typeface="Helvetica" pitchFamily="2" charset="0"/>
                    <a:cs typeface="Consolas" panose="020B0609020204030204" pitchFamily="49" charset="0"/>
                  </a:rPr>
                  <a:t>, and affects how much we update the table.</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35703D8-AB84-A44F-97B5-208B4881DE9A}"/>
              </a:ext>
            </a:extLst>
          </p:cNvPr>
          <p:cNvSpPr txBox="1"/>
          <p:nvPr/>
        </p:nvSpPr>
        <p:spPr>
          <a:xfrm>
            <a:off x="8443913" y="642594"/>
            <a:ext cx="1400175" cy="923330"/>
          </a:xfrm>
          <a:prstGeom prst="rect">
            <a:avLst/>
          </a:prstGeom>
          <a:noFill/>
        </p:spPr>
        <p:txBody>
          <a:bodyPr wrap="square" rtlCol="0">
            <a:spAutoFit/>
          </a:bodyPr>
          <a:lstStyle/>
          <a:p>
            <a:r>
              <a:rPr lang="en-US" dirty="0">
                <a:solidFill>
                  <a:srgbClr val="FF0000"/>
                </a:solidFill>
                <a:latin typeface="Helvetica" pitchFamily="2" charset="0"/>
              </a:rPr>
              <a:t>We update the table to be…</a:t>
            </a:r>
          </a:p>
        </p:txBody>
      </p:sp>
    </p:spTree>
    <p:extLst>
      <p:ext uri="{BB962C8B-B14F-4D97-AF65-F5344CB8AC3E}">
        <p14:creationId xmlns:p14="http://schemas.microsoft.com/office/powerpoint/2010/main" val="13185381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a:t>
                </a:r>
                <a:r>
                  <a:rPr lang="en-US" sz="2400" dirty="0">
                    <a:solidFill>
                      <a:srgbClr val="FF0000"/>
                    </a:solidFill>
                    <a:latin typeface="Consolas" panose="020B0609020204030204" pitchFamily="49" charset="0"/>
                    <a:cs typeface="Consolas" panose="020B0609020204030204" pitchFamily="49" charset="0"/>
                  </a:rPr>
                  <a:t> = (1 - α) Q(</a:t>
                </a:r>
                <a:r>
                  <a:rPr lang="en-US" sz="2400" dirty="0" err="1">
                    <a:solidFill>
                      <a:srgbClr val="FF0000"/>
                    </a:solidFill>
                    <a:latin typeface="Consolas" panose="020B0609020204030204" pitchFamily="49" charset="0"/>
                    <a:cs typeface="Consolas" panose="020B0609020204030204" pitchFamily="49" charset="0"/>
                  </a:rPr>
                  <a:t>s,a</a:t>
                </a:r>
                <a:r>
                  <a:rPr lang="en-US" sz="2400" dirty="0">
                    <a:solidFill>
                      <a:srgbClr val="FF0000"/>
                    </a:solidFill>
                    <a:latin typeface="Consolas" panose="020B0609020204030204" pitchFamily="49" charset="0"/>
                    <a:cs typeface="Consolas" panose="020B0609020204030204" pitchFamily="49" charset="0"/>
                  </a:rPr>
                  <a:t>)</a:t>
                </a:r>
                <a:r>
                  <a:rPr lang="en-US" sz="2400" dirty="0">
                    <a:latin typeface="Consolas" panose="020B0609020204030204" pitchFamily="49" charset="0"/>
                    <a:cs typeface="Consolas" panose="020B0609020204030204" pitchFamily="49" charset="0"/>
                  </a:rPr>
                  <a:t> + α(r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endParaRPr lang="en-US" sz="2400" dirty="0"/>
              </a:p>
              <a:p>
                <a:pPr marL="0" indent="0">
                  <a:buNone/>
                </a:pPr>
                <a:endParaRPr lang="en-US" sz="2400" dirty="0">
                  <a:latin typeface="Consolas" panose="020B0609020204030204" pitchFamily="49" charset="0"/>
                  <a:cs typeface="Consolas" panose="020B0609020204030204" pitchFamily="49" charset="0"/>
                </a:endParaRPr>
              </a:p>
              <a:p>
                <a14:m>
                  <m:oMath xmlns:m="http://schemas.openxmlformats.org/officeDocument/2006/math">
                    <m:r>
                      <a:rPr lang="en-US" sz="2400" i="1">
                        <a:latin typeface="Cambria Math" panose="02040503050406030204" pitchFamily="18" charset="0"/>
                      </a:rPr>
                      <m:t>𝛼</m:t>
                    </m:r>
                  </m:oMath>
                </a14:m>
                <a:r>
                  <a:rPr lang="en-US" sz="2400" dirty="0">
                    <a:latin typeface="Helvetica" pitchFamily="2" charset="0"/>
                    <a:cs typeface="Consolas" panose="020B0609020204030204" pitchFamily="49" charset="0"/>
                  </a:rPr>
                  <a:t> is the </a:t>
                </a:r>
                <a:r>
                  <a:rPr lang="en-US" sz="2400" b="1" dirty="0">
                    <a:latin typeface="Helvetica" pitchFamily="2" charset="0"/>
                    <a:cs typeface="Consolas" panose="020B0609020204030204" pitchFamily="49" charset="0"/>
                  </a:rPr>
                  <a:t>learning rate</a:t>
                </a:r>
                <a:r>
                  <a:rPr lang="en-US" sz="2400" dirty="0">
                    <a:latin typeface="Helvetica" pitchFamily="2" charset="0"/>
                    <a:cs typeface="Consolas" panose="020B0609020204030204" pitchFamily="49" charset="0"/>
                  </a:rPr>
                  <a:t>, and affects how much we update the table.</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35703D8-AB84-A44F-97B5-208B4881DE9A}"/>
              </a:ext>
            </a:extLst>
          </p:cNvPr>
          <p:cNvSpPr txBox="1"/>
          <p:nvPr/>
        </p:nvSpPr>
        <p:spPr>
          <a:xfrm>
            <a:off x="8443913" y="642594"/>
            <a:ext cx="2228850" cy="923330"/>
          </a:xfrm>
          <a:prstGeom prst="rect">
            <a:avLst/>
          </a:prstGeom>
          <a:noFill/>
        </p:spPr>
        <p:txBody>
          <a:bodyPr wrap="square" rtlCol="0">
            <a:spAutoFit/>
          </a:bodyPr>
          <a:lstStyle/>
          <a:p>
            <a:r>
              <a:rPr lang="en-US" dirty="0">
                <a:solidFill>
                  <a:srgbClr val="FF0000"/>
                </a:solidFill>
                <a:latin typeface="Helvetica" pitchFamily="2" charset="0"/>
              </a:rPr>
              <a:t>Its current values, weighted by a factor of 1 – </a:t>
            </a:r>
            <a:r>
              <a:rPr lang="en-US" dirty="0">
                <a:solidFill>
                  <a:srgbClr val="FF0000"/>
                </a:solidFill>
                <a:latin typeface="Consolas" panose="020B0609020204030204" pitchFamily="49" charset="0"/>
                <a:cs typeface="Consolas" panose="020B0609020204030204" pitchFamily="49" charset="0"/>
              </a:rPr>
              <a:t>α…</a:t>
            </a:r>
            <a:endParaRPr lang="en-US" dirty="0">
              <a:solidFill>
                <a:srgbClr val="FF0000"/>
              </a:solidFill>
              <a:latin typeface="Helvetica" pitchFamily="2" charset="0"/>
            </a:endParaRPr>
          </a:p>
        </p:txBody>
      </p:sp>
    </p:spTree>
    <p:extLst>
      <p:ext uri="{BB962C8B-B14F-4D97-AF65-F5344CB8AC3E}">
        <p14:creationId xmlns:p14="http://schemas.microsoft.com/office/powerpoint/2010/main" val="26803301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a:t>
                </a:r>
                <a:r>
                  <a:rPr lang="en-US" sz="2400" dirty="0">
                    <a:solidFill>
                      <a:srgbClr val="FF0000"/>
                    </a:solidFill>
                    <a:latin typeface="Consolas" panose="020B0609020204030204" pitchFamily="49" charset="0"/>
                    <a:cs typeface="Consolas" panose="020B0609020204030204" pitchFamily="49" charset="0"/>
                  </a:rPr>
                  <a:t> = </a:t>
                </a:r>
                <a:r>
                  <a:rPr lang="en-US" sz="2400" dirty="0">
                    <a:latin typeface="Consolas" panose="020B0609020204030204" pitchFamily="49" charset="0"/>
                    <a:cs typeface="Consolas" panose="020B0609020204030204" pitchFamily="49" charset="0"/>
                  </a:rPr>
                  <a:t>(1 -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a:t>
                </a:r>
                <a:r>
                  <a:rPr lang="en-US" sz="2400" dirty="0">
                    <a:solidFill>
                      <a:srgbClr val="FF0000"/>
                    </a:solidFill>
                    <a:latin typeface="Consolas" panose="020B0609020204030204" pitchFamily="49" charset="0"/>
                    <a:cs typeface="Consolas" panose="020B0609020204030204" pitchFamily="49" charset="0"/>
                  </a:rPr>
                  <a:t>α(r + </a:t>
                </a:r>
                <a:r>
                  <a:rPr lang="el-GR" sz="2400" dirty="0">
                    <a:solidFill>
                      <a:srgbClr val="FF0000"/>
                    </a:solidFill>
                    <a:latin typeface="Consolas" panose="020B0609020204030204" pitchFamily="49" charset="0"/>
                    <a:cs typeface="Consolas" panose="020B0609020204030204" pitchFamily="49" charset="0"/>
                  </a:rPr>
                  <a:t>γ</a:t>
                </a:r>
                <a:r>
                  <a:rPr lang="en-US" sz="2400" dirty="0">
                    <a:solidFill>
                      <a:srgbClr val="FF0000"/>
                    </a:solidFill>
                    <a:latin typeface="Consolas" panose="020B0609020204030204" pitchFamily="49" charset="0"/>
                    <a:cs typeface="Consolas" panose="020B0609020204030204" pitchFamily="49" charset="0"/>
                  </a:rPr>
                  <a:t>V(s'))</a:t>
                </a:r>
                <a:endParaRPr lang="en-US" sz="2400" dirty="0">
                  <a:solidFill>
                    <a:srgbClr val="FF0000"/>
                  </a:solidFill>
                </a:endParaRPr>
              </a:p>
              <a:p>
                <a:pPr marL="0" indent="0">
                  <a:buNone/>
                </a:pPr>
                <a:endParaRPr lang="en-US" sz="2400" dirty="0">
                  <a:latin typeface="Consolas" panose="020B0609020204030204" pitchFamily="49" charset="0"/>
                  <a:cs typeface="Consolas" panose="020B0609020204030204" pitchFamily="49" charset="0"/>
                </a:endParaRPr>
              </a:p>
              <a:p>
                <a14:m>
                  <m:oMath xmlns:m="http://schemas.openxmlformats.org/officeDocument/2006/math">
                    <m:r>
                      <a:rPr lang="en-US" sz="2400" i="1">
                        <a:latin typeface="Cambria Math" panose="02040503050406030204" pitchFamily="18" charset="0"/>
                      </a:rPr>
                      <m:t>𝛼</m:t>
                    </m:r>
                  </m:oMath>
                </a14:m>
                <a:r>
                  <a:rPr lang="en-US" sz="2400" dirty="0">
                    <a:latin typeface="Helvetica" pitchFamily="2" charset="0"/>
                    <a:cs typeface="Consolas" panose="020B0609020204030204" pitchFamily="49" charset="0"/>
                  </a:rPr>
                  <a:t> is the </a:t>
                </a:r>
                <a:r>
                  <a:rPr lang="en-US" sz="2400" b="1" dirty="0">
                    <a:latin typeface="Helvetica" pitchFamily="2" charset="0"/>
                    <a:cs typeface="Consolas" panose="020B0609020204030204" pitchFamily="49" charset="0"/>
                  </a:rPr>
                  <a:t>learning rate</a:t>
                </a:r>
                <a:r>
                  <a:rPr lang="en-US" sz="2400" dirty="0">
                    <a:latin typeface="Helvetica" pitchFamily="2" charset="0"/>
                    <a:cs typeface="Consolas" panose="020B0609020204030204" pitchFamily="49" charset="0"/>
                  </a:rPr>
                  <a:t>, and affects how much we update the table.</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35703D8-AB84-A44F-97B5-208B4881DE9A}"/>
              </a:ext>
            </a:extLst>
          </p:cNvPr>
          <p:cNvSpPr txBox="1"/>
          <p:nvPr/>
        </p:nvSpPr>
        <p:spPr>
          <a:xfrm>
            <a:off x="8443913" y="642594"/>
            <a:ext cx="2228850" cy="1477328"/>
          </a:xfrm>
          <a:prstGeom prst="rect">
            <a:avLst/>
          </a:prstGeom>
          <a:noFill/>
        </p:spPr>
        <p:txBody>
          <a:bodyPr wrap="square" rtlCol="0">
            <a:spAutoFit/>
          </a:bodyPr>
          <a:lstStyle/>
          <a:p>
            <a:r>
              <a:rPr lang="en-US" dirty="0">
                <a:solidFill>
                  <a:srgbClr val="FF0000"/>
                </a:solidFill>
                <a:latin typeface="Helvetica" pitchFamily="2" charset="0"/>
              </a:rPr>
              <a:t>Nudged a bit by the current reward and future expected reward, weighted by a factor of </a:t>
            </a:r>
            <a:r>
              <a:rPr lang="en-US" dirty="0">
                <a:solidFill>
                  <a:srgbClr val="FF0000"/>
                </a:solidFill>
                <a:latin typeface="Consolas" panose="020B0609020204030204" pitchFamily="49" charset="0"/>
                <a:cs typeface="Consolas" panose="020B0609020204030204" pitchFamily="49" charset="0"/>
              </a:rPr>
              <a:t>α</a:t>
            </a:r>
            <a:endParaRPr lang="en-US" dirty="0">
              <a:solidFill>
                <a:srgbClr val="FF0000"/>
              </a:solidFill>
              <a:latin typeface="Helvetica" pitchFamily="2" charset="0"/>
            </a:endParaRPr>
          </a:p>
        </p:txBody>
      </p:sp>
    </p:spTree>
    <p:extLst>
      <p:ext uri="{BB962C8B-B14F-4D97-AF65-F5344CB8AC3E}">
        <p14:creationId xmlns:p14="http://schemas.microsoft.com/office/powerpoint/2010/main" val="38613240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lnSpcReduction="10000"/>
              </a:bodyPr>
              <a:lstStyle/>
              <a:p>
                <a:pPr marL="0" indent="0">
                  <a:buNone/>
                </a:pP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a:t>
                </a:r>
                <a:r>
                  <a:rPr lang="en-US" sz="2400" dirty="0">
                    <a:solidFill>
                      <a:srgbClr val="FF0000"/>
                    </a:solidFill>
                    <a:latin typeface="Consolas" panose="020B0609020204030204" pitchFamily="49" charset="0"/>
                    <a:cs typeface="Consolas" panose="020B0609020204030204" pitchFamily="49" charset="0"/>
                  </a:rPr>
                  <a:t>(1 - α) </a:t>
                </a: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a:t>
                </a:r>
                <a:r>
                  <a:rPr lang="en-US" sz="2400" dirty="0">
                    <a:solidFill>
                      <a:srgbClr val="FF0000"/>
                    </a:solidFill>
                    <a:latin typeface="Consolas" panose="020B0609020204030204" pitchFamily="49" charset="0"/>
                    <a:cs typeface="Consolas" panose="020B0609020204030204" pitchFamily="49" charset="0"/>
                  </a:rPr>
                  <a:t>α</a:t>
                </a:r>
                <a:r>
                  <a:rPr lang="en-US" sz="2400" dirty="0">
                    <a:latin typeface="Consolas" panose="020B0609020204030204" pitchFamily="49" charset="0"/>
                    <a:cs typeface="Consolas" panose="020B0609020204030204" pitchFamily="49" charset="0"/>
                  </a:rPr>
                  <a:t>(r + </a:t>
                </a:r>
                <a:r>
                  <a:rPr lang="el-GR" sz="2400" dirty="0">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endParaRPr lang="en-US" sz="2400" dirty="0"/>
              </a:p>
              <a:p>
                <a:pPr marL="0" indent="0">
                  <a:buNone/>
                </a:pPr>
                <a:endParaRPr lang="en-US" sz="2400" dirty="0">
                  <a:latin typeface="Consolas" panose="020B0609020204030204" pitchFamily="49" charset="0"/>
                  <a:cs typeface="Consolas" panose="020B0609020204030204" pitchFamily="49" charset="0"/>
                </a:endParaRPr>
              </a:p>
              <a:p>
                <a14:m>
                  <m:oMath xmlns:m="http://schemas.openxmlformats.org/officeDocument/2006/math">
                    <m:r>
                      <a:rPr lang="en-US" sz="2400" i="1">
                        <a:latin typeface="Cambria Math" panose="02040503050406030204" pitchFamily="18" charset="0"/>
                      </a:rPr>
                      <m:t>𝛼</m:t>
                    </m:r>
                  </m:oMath>
                </a14:m>
                <a:r>
                  <a:rPr lang="en-US" sz="2400" dirty="0">
                    <a:latin typeface="Helvetica" pitchFamily="2" charset="0"/>
                    <a:cs typeface="Consolas" panose="020B0609020204030204" pitchFamily="49" charset="0"/>
                  </a:rPr>
                  <a:t> is the </a:t>
                </a:r>
                <a:r>
                  <a:rPr lang="en-US" sz="2400" b="1" dirty="0">
                    <a:latin typeface="Helvetica" pitchFamily="2" charset="0"/>
                    <a:cs typeface="Consolas" panose="020B0609020204030204" pitchFamily="49" charset="0"/>
                  </a:rPr>
                  <a:t>learning rate</a:t>
                </a:r>
                <a:r>
                  <a:rPr lang="en-US" sz="2400" dirty="0">
                    <a:latin typeface="Helvetica" pitchFamily="2" charset="0"/>
                    <a:cs typeface="Consolas" panose="020B0609020204030204" pitchFamily="49" charset="0"/>
                  </a:rPr>
                  <a:t>.</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a:p>
                <a:r>
                  <a:rPr lang="en-US" sz="2200" dirty="0">
                    <a:latin typeface="Helvetica" pitchFamily="2" charset="0"/>
                    <a:cs typeface="Consolas" panose="020B0609020204030204" pitchFamily="49" charset="0"/>
                  </a:rPr>
                  <a:t>Low values of </a:t>
                </a:r>
                <a14:m>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 </m:t>
                    </m:r>
                  </m:oMath>
                </a14:m>
                <a:r>
                  <a:rPr lang="en-US" sz="2200" dirty="0">
                    <a:latin typeface="Helvetica" pitchFamily="2" charset="0"/>
                    <a:cs typeface="Consolas" panose="020B0609020204030204" pitchFamily="49" charset="0"/>
                  </a:rPr>
                  <a:t> mean</a:t>
                </a:r>
                <a:r>
                  <a:rPr lang="en-US" sz="2000" dirty="0">
                    <a:solidFill>
                      <a:srgbClr val="FF0000"/>
                    </a:solidFill>
                    <a:latin typeface="Consolas" panose="020B0609020204030204" pitchFamily="49" charset="0"/>
                    <a:cs typeface="Consolas" panose="020B0609020204030204" pitchFamily="49" charset="0"/>
                  </a:rPr>
                  <a:t> (1 - α) </a:t>
                </a:r>
                <a:r>
                  <a:rPr lang="en-US" sz="2000" dirty="0">
                    <a:latin typeface="Helvetica" pitchFamily="2" charset="0"/>
                    <a:cs typeface="Consolas" panose="020B0609020204030204" pitchFamily="49" charset="0"/>
                  </a:rPr>
                  <a:t>will</a:t>
                </a:r>
                <a:r>
                  <a:rPr lang="en-US" sz="2200" dirty="0">
                    <a:latin typeface="Helvetica" pitchFamily="2" charset="0"/>
                    <a:cs typeface="Consolas" panose="020B0609020204030204" pitchFamily="49" charset="0"/>
                  </a:rPr>
                  <a:t> be close to 1, and the existing table updates slowly (the agent is set in its ways).</a:t>
                </a:r>
              </a:p>
              <a:p>
                <a:r>
                  <a:rPr lang="en-US" sz="2200" dirty="0">
                    <a:latin typeface="Helvetica" pitchFamily="2" charset="0"/>
                    <a:cs typeface="Consolas" panose="020B0609020204030204" pitchFamily="49" charset="0"/>
                  </a:rPr>
                  <a:t>High values mean that </a:t>
                </a:r>
                <a:r>
                  <a:rPr lang="en-US" sz="2400" dirty="0">
                    <a:solidFill>
                      <a:srgbClr val="FF0000"/>
                    </a:solidFill>
                    <a:latin typeface="Consolas" panose="020B0609020204030204" pitchFamily="49" charset="0"/>
                    <a:cs typeface="Consolas" panose="020B0609020204030204" pitchFamily="49" charset="0"/>
                  </a:rPr>
                  <a:t>(1 - α)</a:t>
                </a:r>
                <a:r>
                  <a:rPr lang="en-US" sz="2200" dirty="0">
                    <a:latin typeface="Helvetica" pitchFamily="2" charset="0"/>
                    <a:cs typeface="Consolas" panose="020B0609020204030204" pitchFamily="49" charset="0"/>
                  </a:rPr>
                  <a:t> will be close to 0, and the existing table updates quickly (the agent is forgetful).</a:t>
                </a:r>
                <a:endParaRPr lang="en-US" sz="2400" dirty="0">
                  <a:latin typeface="Consolas" panose="020B0609020204030204" pitchFamily="49"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987"/>
                </a:stretch>
              </a:blipFill>
            </p:spPr>
            <p:txBody>
              <a:bodyPr/>
              <a:lstStyle/>
              <a:p>
                <a:r>
                  <a:rPr lang="en-US">
                    <a:noFill/>
                  </a:rPr>
                  <a:t> </a:t>
                </a:r>
              </a:p>
            </p:txBody>
          </p:sp>
        </mc:Fallback>
      </mc:AlternateContent>
    </p:spTree>
    <p:extLst>
      <p:ext uri="{BB962C8B-B14F-4D97-AF65-F5344CB8AC3E}">
        <p14:creationId xmlns:p14="http://schemas.microsoft.com/office/powerpoint/2010/main" val="35668782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lnSpcReduction="10000"/>
              </a:bodyPr>
              <a:lstStyle/>
              <a:p>
                <a:pPr marL="0" indent="0">
                  <a:buNone/>
                </a:pP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(1 - α) Q(</a:t>
                </a:r>
                <a:r>
                  <a:rPr lang="en-US" sz="2400" dirty="0" err="1">
                    <a:latin typeface="Consolas" panose="020B0609020204030204" pitchFamily="49" charset="0"/>
                    <a:cs typeface="Consolas" panose="020B0609020204030204" pitchFamily="49" charset="0"/>
                  </a:rPr>
                  <a:t>s,a</a:t>
                </a:r>
                <a:r>
                  <a:rPr lang="en-US" sz="2400" dirty="0">
                    <a:latin typeface="Consolas" panose="020B0609020204030204" pitchFamily="49" charset="0"/>
                    <a:cs typeface="Consolas" panose="020B0609020204030204" pitchFamily="49" charset="0"/>
                  </a:rPr>
                  <a:t>) + α(r + </a:t>
                </a:r>
                <a:r>
                  <a:rPr lang="el-GR" sz="2400" dirty="0">
                    <a:solidFill>
                      <a:srgbClr val="FF0000"/>
                    </a:solidFill>
                    <a:latin typeface="Consolas" panose="020B0609020204030204" pitchFamily="49" charset="0"/>
                    <a:cs typeface="Consolas" panose="020B0609020204030204" pitchFamily="49" charset="0"/>
                  </a:rPr>
                  <a:t>γ</a:t>
                </a:r>
                <a:r>
                  <a:rPr lang="en-US" sz="2400" dirty="0">
                    <a:latin typeface="Consolas" panose="020B0609020204030204" pitchFamily="49" charset="0"/>
                    <a:cs typeface="Consolas" panose="020B0609020204030204" pitchFamily="49" charset="0"/>
                  </a:rPr>
                  <a:t>V(s'))</a:t>
                </a:r>
                <a:endParaRPr lang="en-US" sz="2400" dirty="0"/>
              </a:p>
              <a:p>
                <a:pPr marL="0" indent="0">
                  <a:buNone/>
                </a:pPr>
                <a:endParaRPr lang="en-US" sz="2400" dirty="0">
                  <a:latin typeface="Consolas" panose="020B0609020204030204" pitchFamily="49" charset="0"/>
                  <a:cs typeface="Consolas" panose="020B0609020204030204" pitchFamily="49" charset="0"/>
                </a:endParaRPr>
              </a:p>
              <a:p>
                <a:r>
                  <a:rPr lang="el-GR" sz="2400" dirty="0">
                    <a:latin typeface="Consolas" panose="020B0609020204030204" pitchFamily="49" charset="0"/>
                    <a:cs typeface="Consolas" panose="020B0609020204030204" pitchFamily="49" charset="0"/>
                  </a:rPr>
                  <a:t>γ </a:t>
                </a:r>
                <a:r>
                  <a:rPr lang="en-US" sz="2400" dirty="0">
                    <a:latin typeface="Helvetica" pitchFamily="2" charset="0"/>
                    <a:cs typeface="Consolas" panose="020B0609020204030204" pitchFamily="49" charset="0"/>
                  </a:rPr>
                  <a:t>is still the </a:t>
                </a:r>
                <a:r>
                  <a:rPr lang="en-US" sz="2400" b="1" dirty="0">
                    <a:latin typeface="Helvetica" pitchFamily="2" charset="0"/>
                    <a:cs typeface="Consolas" panose="020B0609020204030204" pitchFamily="49" charset="0"/>
                  </a:rPr>
                  <a:t>discount factor</a:t>
                </a:r>
                <a:r>
                  <a:rPr lang="en-US" sz="2400" dirty="0">
                    <a:latin typeface="Helvetica" pitchFamily="2" charset="0"/>
                    <a:cs typeface="Consolas" panose="020B0609020204030204" pitchFamily="49" charset="0"/>
                  </a:rPr>
                  <a:t>.</a:t>
                </a:r>
                <a:endParaRPr lang="en-US" sz="2200" dirty="0">
                  <a:latin typeface="Helvetica" pitchFamily="2" charset="0"/>
                  <a:cs typeface="Consolas" panose="020B0609020204030204" pitchFamily="49" charset="0"/>
                </a:endParaRPr>
              </a:p>
              <a:p>
                <a:endParaRPr lang="en-US" sz="2200" dirty="0">
                  <a:latin typeface="Helvetica" pitchFamily="2" charset="0"/>
                  <a:cs typeface="Consolas" panose="020B0609020204030204" pitchFamily="49" charset="0"/>
                </a:endParaRPr>
              </a:p>
              <a:p>
                <a:r>
                  <a:rPr lang="en-US" sz="2200" dirty="0">
                    <a:latin typeface="Helvetica" pitchFamily="2" charset="0"/>
                    <a:cs typeface="Consolas" panose="020B0609020204030204" pitchFamily="49" charset="0"/>
                  </a:rPr>
                  <a:t>Low values of </a:t>
                </a:r>
                <a:r>
                  <a:rPr lang="el-GR" sz="2000" dirty="0">
                    <a:latin typeface="Consolas" panose="020B0609020204030204" pitchFamily="49" charset="0"/>
                    <a:cs typeface="Consolas" panose="020B0609020204030204" pitchFamily="49" charset="0"/>
                  </a:rPr>
                  <a:t>γ</a:t>
                </a:r>
                <a14:m>
                  <m:oMath xmlns:m="http://schemas.openxmlformats.org/officeDocument/2006/math">
                    <m:r>
                      <a:rPr lang="en-US" sz="2000" i="1">
                        <a:latin typeface="Cambria Math" panose="02040503050406030204" pitchFamily="18" charset="0"/>
                      </a:rPr>
                      <m:t> </m:t>
                    </m:r>
                  </m:oMath>
                </a14:m>
                <a:r>
                  <a:rPr lang="en-US" sz="2200" dirty="0">
                    <a:latin typeface="Helvetica" pitchFamily="2" charset="0"/>
                    <a:cs typeface="Consolas" panose="020B0609020204030204" pitchFamily="49" charset="0"/>
                  </a:rPr>
                  <a:t> mean the agent cares more about short-term rewards (shortsighted agent).</a:t>
                </a:r>
              </a:p>
              <a:p>
                <a:r>
                  <a:rPr lang="en-US" sz="2200" dirty="0">
                    <a:latin typeface="Helvetica" pitchFamily="2" charset="0"/>
                    <a:cs typeface="Consolas" panose="020B0609020204030204" pitchFamily="49" charset="0"/>
                  </a:rPr>
                  <a:t>High values mean that the agent highly values long-term rewards (far sighted agent).</a:t>
                </a:r>
                <a:endParaRPr lang="en-US" sz="2400" dirty="0">
                  <a:latin typeface="Consolas" panose="020B0609020204030204" pitchFamily="49" charset="0"/>
                  <a:cs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1010" t="-987"/>
                </a:stretch>
              </a:blipFill>
            </p:spPr>
            <p:txBody>
              <a:bodyPr/>
              <a:lstStyle/>
              <a:p>
                <a:r>
                  <a:rPr lang="en-US">
                    <a:noFill/>
                  </a:rPr>
                  <a:t> </a:t>
                </a:r>
              </a:p>
            </p:txBody>
          </p:sp>
        </mc:Fallback>
      </mc:AlternateContent>
    </p:spTree>
    <p:extLst>
      <p:ext uri="{BB962C8B-B14F-4D97-AF65-F5344CB8AC3E}">
        <p14:creationId xmlns:p14="http://schemas.microsoft.com/office/powerpoint/2010/main" val="72978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386388" y="2103120"/>
                <a:ext cx="5738811" cy="3849624"/>
              </a:xfrm>
            </p:spPr>
            <p:txBody>
              <a:bodyPr>
                <a:normAutofit lnSpcReduction="10000"/>
              </a:bodyPr>
              <a:lstStyle/>
              <a:p>
                <a:r>
                  <a:rPr lang="en-US" sz="2400" dirty="0">
                    <a:latin typeface="Helvetica" pitchFamily="2" charset="0"/>
                  </a:rPr>
                  <a:t>Just to further drive home the symbols of the reward function </a:t>
                </a:r>
                <a14:m>
                  <m:oMath xmlns:m="http://schemas.openxmlformats.org/officeDocument/2006/math">
                    <m:r>
                      <a:rPr lang="en-US" sz="2400" i="1" smtClean="0">
                        <a:solidFill>
                          <a:schemeClr val="tx1"/>
                        </a:solidFill>
                        <a:latin typeface="Cambria Math" panose="02040503050406030204" pitchFamily="18" charset="0"/>
                      </a:rPr>
                      <m:t>𝑅</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e>
                    </m:d>
                  </m:oMath>
                </a14:m>
                <a:r>
                  <a:rPr lang="en-US" sz="2400" dirty="0">
                    <a:latin typeface="Helvetica" pitchFamily="2" charset="0"/>
                  </a:rPr>
                  <a:t>.</a:t>
                </a:r>
              </a:p>
              <a:p>
                <a:r>
                  <a:rPr lang="en-US" sz="2400" dirty="0">
                    <a:latin typeface="Helvetica" pitchFamily="2" charset="0"/>
                  </a:rPr>
                  <a:t>Here, </a:t>
                </a:r>
                <a:r>
                  <a:rPr lang="en-US" sz="2400" i="1" dirty="0">
                    <a:latin typeface="Helvetica" pitchFamily="2" charset="0"/>
                  </a:rPr>
                  <a:t>s</a:t>
                </a:r>
                <a:r>
                  <a:rPr lang="en-US" sz="2400" dirty="0">
                    <a:latin typeface="Helvetica" pitchFamily="2" charset="0"/>
                  </a:rPr>
                  <a:t> is the state we are currently in.</a:t>
                </a:r>
              </a:p>
              <a:p>
                <a:r>
                  <a:rPr lang="en-US" sz="2400" dirty="0">
                    <a:latin typeface="Helvetica" pitchFamily="2" charset="0"/>
                  </a:rPr>
                  <a:t>The </a:t>
                </a:r>
                <a:r>
                  <a:rPr lang="en-US" sz="2400" i="1" dirty="0">
                    <a:latin typeface="Helvetica" pitchFamily="2" charset="0"/>
                  </a:rPr>
                  <a:t>a</a:t>
                </a:r>
                <a:r>
                  <a:rPr lang="en-US" sz="2400" dirty="0">
                    <a:latin typeface="Helvetica" pitchFamily="2" charset="0"/>
                  </a:rPr>
                  <a:t> is the action we take (moving east).</a:t>
                </a:r>
              </a:p>
              <a:p>
                <a:r>
                  <a:rPr lang="en-US" sz="2400" dirty="0">
                    <a:latin typeface="Helvetica" pitchFamily="2" charset="0"/>
                  </a:rPr>
                  <a:t>And </a:t>
                </a:r>
                <a:r>
                  <a:rPr lang="en-US" sz="2400" i="1" dirty="0">
                    <a:latin typeface="Helvetica" pitchFamily="2" charset="0"/>
                  </a:rPr>
                  <a:t>s’</a:t>
                </a:r>
                <a:r>
                  <a:rPr lang="en-US" sz="2400" dirty="0">
                    <a:latin typeface="Helvetica" pitchFamily="2" charset="0"/>
                  </a:rPr>
                  <a:t> is the state we are now in.</a:t>
                </a:r>
              </a:p>
              <a:p>
                <a:r>
                  <a:rPr lang="en-US" sz="2400" b="1" dirty="0">
                    <a:solidFill>
                      <a:srgbClr val="0070C0"/>
                    </a:solidFill>
                    <a:latin typeface="Helvetica" pitchFamily="2" charset="0"/>
                  </a:rPr>
                  <a:t>What do you think a good reward for this move would be?</a:t>
                </a:r>
              </a:p>
              <a:p>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386388" y="2103120"/>
                <a:ext cx="5738811" cy="3849624"/>
              </a:xfrm>
              <a:blipFill>
                <a:blip r:embed="rId2"/>
                <a:stretch>
                  <a:fillRect l="-1545" t="-658" r="-221" b="-131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244C663-6114-AC43-AADE-8CCDD75C53CC}"/>
              </a:ext>
            </a:extLst>
          </p:cNvPr>
          <p:cNvGrpSpPr/>
          <p:nvPr/>
        </p:nvGrpSpPr>
        <p:grpSpPr>
          <a:xfrm>
            <a:off x="735751" y="2033226"/>
            <a:ext cx="2351316" cy="1763487"/>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7" name="Picture 16">
              <a:extLst>
                <a:ext uri="{FF2B5EF4-FFF2-40B4-BE49-F238E27FC236}">
                  <a16:creationId xmlns:a16="http://schemas.microsoft.com/office/drawing/2014/main" id="{9FF5036C-015A-4549-B757-2ADF9714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41" y="2650030"/>
              <a:ext cx="534555" cy="534555"/>
            </a:xfrm>
            <a:prstGeom prst="rect">
              <a:avLst/>
            </a:prstGeom>
          </p:spPr>
        </p:pic>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9" name="Picture 18">
              <a:extLst>
                <a:ext uri="{FF2B5EF4-FFF2-40B4-BE49-F238E27FC236}">
                  <a16:creationId xmlns:a16="http://schemas.microsoft.com/office/drawing/2014/main" id="{0E5315F1-415F-174E-AEF1-7CB072680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cxnSp>
        <p:nvCxnSpPr>
          <p:cNvPr id="20" name="Straight Arrow Connector 19">
            <a:extLst>
              <a:ext uri="{FF2B5EF4-FFF2-40B4-BE49-F238E27FC236}">
                <a16:creationId xmlns:a16="http://schemas.microsoft.com/office/drawing/2014/main" id="{10F34A8B-E8AA-5842-AB94-39D201012649}"/>
              </a:ext>
            </a:extLst>
          </p:cNvPr>
          <p:cNvCxnSpPr>
            <a:cxnSpLocks/>
          </p:cNvCxnSpPr>
          <p:nvPr/>
        </p:nvCxnSpPr>
        <p:spPr>
          <a:xfrm>
            <a:off x="1809358" y="3839576"/>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934EC2-5BD7-474F-B257-E343CEBE921F}"/>
              </a:ext>
            </a:extLst>
          </p:cNvPr>
          <p:cNvSpPr txBox="1"/>
          <p:nvPr/>
        </p:nvSpPr>
        <p:spPr>
          <a:xfrm>
            <a:off x="1826166" y="3974524"/>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grpSp>
        <p:nvGrpSpPr>
          <p:cNvPr id="22" name="Group 21">
            <a:extLst>
              <a:ext uri="{FF2B5EF4-FFF2-40B4-BE49-F238E27FC236}">
                <a16:creationId xmlns:a16="http://schemas.microsoft.com/office/drawing/2014/main" id="{E2B362BC-73CA-444F-A158-CA7B7F71806C}"/>
              </a:ext>
            </a:extLst>
          </p:cNvPr>
          <p:cNvGrpSpPr/>
          <p:nvPr/>
        </p:nvGrpSpPr>
        <p:grpSpPr>
          <a:xfrm>
            <a:off x="650508" y="4735524"/>
            <a:ext cx="2351316" cy="1763487"/>
            <a:chOff x="735751" y="2033226"/>
            <a:chExt cx="2351316" cy="1763487"/>
          </a:xfrm>
        </p:grpSpPr>
        <p:sp>
          <p:nvSpPr>
            <p:cNvPr id="23" name="Rectangle 22">
              <a:extLst>
                <a:ext uri="{FF2B5EF4-FFF2-40B4-BE49-F238E27FC236}">
                  <a16:creationId xmlns:a16="http://schemas.microsoft.com/office/drawing/2014/main" id="{5945D91E-9973-1445-A8A6-DC122764E81A}"/>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F9ADF93-B924-4F4E-A901-D7D49DC537FB}"/>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EE3DEF40-4B93-D445-8CF2-961BAE4CCA39}"/>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7A2BDDA2-0B9A-5C4C-8572-38E50FCFE7A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17905425-71D6-4C43-9053-F72D8FF52EAB}"/>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A731D389-86C6-D04D-B249-ED12C1EA347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0BBBAB9F-794A-7F48-8CF6-3237ED99F82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FBFAE872-6B2C-0D46-BF7B-E4C9DD36578C}"/>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10F8BD54-B203-5940-838B-611026EA8FB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79455894-C8B8-D345-8818-6E4FA52B39B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Rectangle 32">
              <a:extLst>
                <a:ext uri="{FF2B5EF4-FFF2-40B4-BE49-F238E27FC236}">
                  <a16:creationId xmlns:a16="http://schemas.microsoft.com/office/drawing/2014/main" id="{A32D2FC5-8F5F-6F49-9FC8-847A02E8FEF5}"/>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DCD1737A-F310-9145-8405-E0AE3A35EF6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6" name="Picture 35">
              <a:extLst>
                <a:ext uri="{FF2B5EF4-FFF2-40B4-BE49-F238E27FC236}">
                  <a16:creationId xmlns:a16="http://schemas.microsoft.com/office/drawing/2014/main" id="{88C6BD28-C1A6-0348-93A7-F5A95F2B8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37" name="Picture 36">
              <a:extLst>
                <a:ext uri="{FF2B5EF4-FFF2-40B4-BE49-F238E27FC236}">
                  <a16:creationId xmlns:a16="http://schemas.microsoft.com/office/drawing/2014/main" id="{4AD54DF1-4D0F-A147-A8BF-67F5CA154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pic>
          <p:nvPicPr>
            <p:cNvPr id="35" name="Picture 34">
              <a:extLst>
                <a:ext uri="{FF2B5EF4-FFF2-40B4-BE49-F238E27FC236}">
                  <a16:creationId xmlns:a16="http://schemas.microsoft.com/office/drawing/2014/main" id="{6F90263E-E133-334F-AF80-7ED7CAF0F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435" y="2674327"/>
              <a:ext cx="534555" cy="534555"/>
            </a:xfrm>
            <a:prstGeom prst="rect">
              <a:avLst/>
            </a:prstGeom>
          </p:spPr>
        </p:pic>
      </p:grpSp>
      <p:sp>
        <p:nvSpPr>
          <p:cNvPr id="38" name="TextBox 37">
            <a:extLst>
              <a:ext uri="{FF2B5EF4-FFF2-40B4-BE49-F238E27FC236}">
                <a16:creationId xmlns:a16="http://schemas.microsoft.com/office/drawing/2014/main" id="{0A5FF2D4-B00D-8C44-8DB2-CDA6BF1E6C04}"/>
              </a:ext>
            </a:extLst>
          </p:cNvPr>
          <p:cNvSpPr txBox="1"/>
          <p:nvPr/>
        </p:nvSpPr>
        <p:spPr>
          <a:xfrm>
            <a:off x="3731990" y="2668747"/>
            <a:ext cx="42862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41" name="Right Brace 40">
            <a:extLst>
              <a:ext uri="{FF2B5EF4-FFF2-40B4-BE49-F238E27FC236}">
                <a16:creationId xmlns:a16="http://schemas.microsoft.com/office/drawing/2014/main" id="{9CFDA722-C2B3-8E4D-9509-8B323714EB04}"/>
              </a:ext>
            </a:extLst>
          </p:cNvPr>
          <p:cNvSpPr/>
          <p:nvPr/>
        </p:nvSpPr>
        <p:spPr>
          <a:xfrm>
            <a:off x="3216290" y="206753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2" name="TextBox 41">
            <a:extLst>
              <a:ext uri="{FF2B5EF4-FFF2-40B4-BE49-F238E27FC236}">
                <a16:creationId xmlns:a16="http://schemas.microsoft.com/office/drawing/2014/main" id="{4E14D062-7A38-E948-B2CE-0C0DDF5606A8}"/>
              </a:ext>
            </a:extLst>
          </p:cNvPr>
          <p:cNvSpPr txBox="1"/>
          <p:nvPr/>
        </p:nvSpPr>
        <p:spPr>
          <a:xfrm>
            <a:off x="3743272" y="5261537"/>
            <a:ext cx="52703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43" name="Right Brace 42">
            <a:extLst>
              <a:ext uri="{FF2B5EF4-FFF2-40B4-BE49-F238E27FC236}">
                <a16:creationId xmlns:a16="http://schemas.microsoft.com/office/drawing/2014/main" id="{6E29574C-5A43-AC4D-A89D-CD7B2DA7462B}"/>
              </a:ext>
            </a:extLst>
          </p:cNvPr>
          <p:cNvSpPr/>
          <p:nvPr/>
        </p:nvSpPr>
        <p:spPr>
          <a:xfrm>
            <a:off x="3227572" y="466032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4" name="TextBox 43">
            <a:extLst>
              <a:ext uri="{FF2B5EF4-FFF2-40B4-BE49-F238E27FC236}">
                <a16:creationId xmlns:a16="http://schemas.microsoft.com/office/drawing/2014/main" id="{05FB60B4-C2E2-5A4E-B8AD-3F17993FB3C3}"/>
              </a:ext>
            </a:extLst>
          </p:cNvPr>
          <p:cNvSpPr txBox="1"/>
          <p:nvPr/>
        </p:nvSpPr>
        <p:spPr>
          <a:xfrm>
            <a:off x="3728501" y="3918657"/>
            <a:ext cx="428625" cy="492443"/>
          </a:xfrm>
          <a:prstGeom prst="rect">
            <a:avLst/>
          </a:prstGeom>
          <a:noFill/>
        </p:spPr>
        <p:txBody>
          <a:bodyPr wrap="square" rtlCol="0">
            <a:spAutoFit/>
          </a:bodyPr>
          <a:lstStyle/>
          <a:p>
            <a:r>
              <a:rPr lang="en-US" sz="2600" i="1" dirty="0">
                <a:solidFill>
                  <a:srgbClr val="FF0000"/>
                </a:solidFill>
                <a:latin typeface="Helvetica" pitchFamily="2" charset="0"/>
              </a:rPr>
              <a:t>a</a:t>
            </a:r>
          </a:p>
        </p:txBody>
      </p:sp>
      <p:cxnSp>
        <p:nvCxnSpPr>
          <p:cNvPr id="46" name="Straight Arrow Connector 45">
            <a:extLst>
              <a:ext uri="{FF2B5EF4-FFF2-40B4-BE49-F238E27FC236}">
                <a16:creationId xmlns:a16="http://schemas.microsoft.com/office/drawing/2014/main" id="{99203770-E212-E34F-8762-7B4B219A83E1}"/>
              </a:ext>
            </a:extLst>
          </p:cNvPr>
          <p:cNvCxnSpPr>
            <a:cxnSpLocks/>
            <a:stCxn id="44" idx="1"/>
          </p:cNvCxnSpPr>
          <p:nvPr/>
        </p:nvCxnSpPr>
        <p:spPr>
          <a:xfrm flipH="1">
            <a:off x="3227572" y="4164879"/>
            <a:ext cx="50092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B9E943-319D-6549-BD1C-91D4F79E8641}"/>
                  </a:ext>
                </a:extLst>
              </p:cNvPr>
              <p:cNvSpPr txBox="1"/>
              <p:nvPr/>
            </p:nvSpPr>
            <p:spPr>
              <a:xfrm>
                <a:off x="6476803" y="5788971"/>
                <a:ext cx="2786789"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400" b="0" i="1" dirty="0" smtClean="0">
                          <a:solidFill>
                            <a:srgbClr val="FF0000"/>
                          </a:solidFill>
                          <a:latin typeface="Cambria Math" panose="02040503050406030204" pitchFamily="18" charset="0"/>
                        </a:rPr>
                        <m:t>𝑅</m:t>
                      </m:r>
                      <m:d>
                        <m:dPr>
                          <m:ctrlPr>
                            <a:rPr lang="en-US" sz="3400" b="0" i="1" dirty="0" smtClean="0">
                              <a:solidFill>
                                <a:srgbClr val="FF0000"/>
                              </a:solidFill>
                              <a:latin typeface="Cambria Math" panose="02040503050406030204" pitchFamily="18" charset="0"/>
                            </a:rPr>
                          </m:ctrlPr>
                        </m:dPr>
                        <m:e>
                          <m:r>
                            <a:rPr lang="en-US" sz="3400" b="0" i="1" dirty="0" smtClean="0">
                              <a:solidFill>
                                <a:srgbClr val="FF0000"/>
                              </a:solidFill>
                              <a:latin typeface="Cambria Math" panose="02040503050406030204" pitchFamily="18" charset="0"/>
                            </a:rPr>
                            <m:t>𝑠</m:t>
                          </m:r>
                          <m:r>
                            <a:rPr lang="en-US" sz="3400" b="0" i="1" dirty="0" smtClean="0">
                              <a:solidFill>
                                <a:srgbClr val="FF0000"/>
                              </a:solidFill>
                              <a:latin typeface="Cambria Math" panose="02040503050406030204" pitchFamily="18" charset="0"/>
                            </a:rPr>
                            <m:t>,</m:t>
                          </m:r>
                          <m:r>
                            <a:rPr lang="en-US" sz="3400" b="0" i="1" dirty="0" smtClean="0">
                              <a:solidFill>
                                <a:srgbClr val="FF0000"/>
                              </a:solidFill>
                              <a:latin typeface="Cambria Math" panose="02040503050406030204" pitchFamily="18" charset="0"/>
                            </a:rPr>
                            <m:t>𝑎</m:t>
                          </m:r>
                          <m:r>
                            <a:rPr lang="en-US" sz="3400" b="0" i="1" dirty="0" smtClean="0">
                              <a:solidFill>
                                <a:srgbClr val="FF0000"/>
                              </a:solidFill>
                              <a:latin typeface="Cambria Math" panose="02040503050406030204" pitchFamily="18" charset="0"/>
                            </a:rPr>
                            <m:t>,</m:t>
                          </m:r>
                          <m:sSup>
                            <m:sSupPr>
                              <m:ctrlPr>
                                <a:rPr lang="en-US" sz="3400" b="0" i="1" dirty="0" smtClean="0">
                                  <a:solidFill>
                                    <a:srgbClr val="FF0000"/>
                                  </a:solidFill>
                                  <a:latin typeface="Cambria Math" panose="02040503050406030204" pitchFamily="18" charset="0"/>
                                </a:rPr>
                              </m:ctrlPr>
                            </m:sSupPr>
                            <m:e>
                              <m:r>
                                <a:rPr lang="en-US" sz="3400" b="0" i="1" dirty="0" smtClean="0">
                                  <a:solidFill>
                                    <a:srgbClr val="FF0000"/>
                                  </a:solidFill>
                                  <a:latin typeface="Cambria Math" panose="02040503050406030204" pitchFamily="18" charset="0"/>
                                </a:rPr>
                                <m:t>𝑠</m:t>
                              </m:r>
                            </m:e>
                            <m:sup>
                              <m:r>
                                <a:rPr lang="en-US" sz="3400" b="0" i="1" dirty="0" smtClean="0">
                                  <a:solidFill>
                                    <a:srgbClr val="FF0000"/>
                                  </a:solidFill>
                                  <a:latin typeface="Cambria Math" panose="02040503050406030204" pitchFamily="18" charset="0"/>
                                </a:rPr>
                                <m:t>′</m:t>
                              </m:r>
                            </m:sup>
                          </m:sSup>
                        </m:e>
                      </m:d>
                      <m:r>
                        <a:rPr lang="en-US" sz="3400" b="0" i="1" dirty="0" smtClean="0">
                          <a:solidFill>
                            <a:srgbClr val="FF0000"/>
                          </a:solidFill>
                          <a:latin typeface="Cambria Math" panose="02040503050406030204" pitchFamily="18" charset="0"/>
                        </a:rPr>
                        <m:t>= ?</m:t>
                      </m:r>
                    </m:oMath>
                  </m:oMathPara>
                </a14:m>
                <a:endParaRPr lang="en-US" sz="3400" dirty="0">
                  <a:solidFill>
                    <a:srgbClr val="FF0000"/>
                  </a:solidFill>
                </a:endParaRPr>
              </a:p>
            </p:txBody>
          </p:sp>
        </mc:Choice>
        <mc:Fallback xmlns="">
          <p:sp>
            <p:nvSpPr>
              <p:cNvPr id="49" name="TextBox 48">
                <a:extLst>
                  <a:ext uri="{FF2B5EF4-FFF2-40B4-BE49-F238E27FC236}">
                    <a16:creationId xmlns:a16="http://schemas.microsoft.com/office/drawing/2014/main" id="{32B9E943-319D-6549-BD1C-91D4F79E8641}"/>
                  </a:ext>
                </a:extLst>
              </p:cNvPr>
              <p:cNvSpPr txBox="1">
                <a:spLocks noRot="1" noChangeAspect="1" noMove="1" noResize="1" noEditPoints="1" noAdjustHandles="1" noChangeArrowheads="1" noChangeShapeType="1" noTextEdit="1"/>
              </p:cNvSpPr>
              <p:nvPr/>
            </p:nvSpPr>
            <p:spPr>
              <a:xfrm>
                <a:off x="6476803" y="5788971"/>
                <a:ext cx="2786789" cy="615553"/>
              </a:xfrm>
              <a:prstGeom prst="rect">
                <a:avLst/>
              </a:prstGeom>
              <a:blipFill>
                <a:blip r:embed="rId6"/>
                <a:stretch>
                  <a:fillRect b="-26531"/>
                </a:stretch>
              </a:blipFill>
            </p:spPr>
            <p:txBody>
              <a:bodyPr/>
              <a:lstStyle/>
              <a:p>
                <a:r>
                  <a:rPr lang="en-US">
                    <a:noFill/>
                  </a:rPr>
                  <a:t> </a:t>
                </a:r>
              </a:p>
            </p:txBody>
          </p:sp>
        </mc:Fallback>
      </mc:AlternateContent>
    </p:spTree>
    <p:extLst>
      <p:ext uri="{BB962C8B-B14F-4D97-AF65-F5344CB8AC3E}">
        <p14:creationId xmlns:p14="http://schemas.microsoft.com/office/powerpoint/2010/main" val="295866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dissolv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dissolve">
                                      <p:cBhvr>
                                        <p:cTn id="35" dur="500"/>
                                        <p:tgtEl>
                                          <p:spTgt spid="4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dissolv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P spid="41" grpId="0" animBg="1"/>
      <p:bldP spid="42" grpId="0"/>
      <p:bldP spid="43" grpId="0" animBg="1"/>
      <p:bldP spid="4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Policies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r>
              <a:rPr lang="en-US" sz="2400" dirty="0">
                <a:latin typeface="Helvetica" pitchFamily="2" charset="0"/>
                <a:cs typeface="Consolas" panose="020B0609020204030204" pitchFamily="49" charset="0"/>
              </a:rPr>
              <a:t>Typically, reinforcement learning agents alternate between two phases: </a:t>
            </a:r>
            <a:r>
              <a:rPr lang="en-US" sz="2400" b="1" dirty="0">
                <a:latin typeface="Helvetica" pitchFamily="2" charset="0"/>
                <a:cs typeface="Consolas" panose="020B0609020204030204" pitchFamily="49" charset="0"/>
              </a:rPr>
              <a:t>learning</a:t>
            </a:r>
            <a:r>
              <a:rPr lang="en-US" sz="2400" dirty="0">
                <a:latin typeface="Helvetica" pitchFamily="2" charset="0"/>
                <a:cs typeface="Consolas" panose="020B0609020204030204" pitchFamily="49" charset="0"/>
              </a:rPr>
              <a:t> and </a:t>
            </a:r>
            <a:r>
              <a:rPr lang="en-US" sz="2400" b="1" dirty="0">
                <a:latin typeface="Helvetica" pitchFamily="2" charset="0"/>
                <a:cs typeface="Consolas" panose="020B0609020204030204" pitchFamily="49" charset="0"/>
              </a:rPr>
              <a:t>evaluation</a:t>
            </a:r>
            <a:r>
              <a:rPr lang="en-US" sz="2400" dirty="0">
                <a:latin typeface="Helvetica" pitchFamily="2" charset="0"/>
                <a:cs typeface="Consolas" panose="020B0609020204030204" pitchFamily="49" charset="0"/>
              </a:rPr>
              <a:t>.</a:t>
            </a:r>
          </a:p>
          <a:p>
            <a:r>
              <a:rPr lang="en-US" sz="2400" dirty="0">
                <a:latin typeface="Helvetica" pitchFamily="2" charset="0"/>
                <a:cs typeface="Consolas" panose="020B0609020204030204" pitchFamily="49" charset="0"/>
              </a:rPr>
              <a:t>Learning is when you develop your policy.</a:t>
            </a:r>
          </a:p>
          <a:p>
            <a:r>
              <a:rPr lang="en-US" sz="2400" dirty="0">
                <a:latin typeface="Helvetica" pitchFamily="2" charset="0"/>
                <a:cs typeface="Consolas" panose="020B0609020204030204" pitchFamily="49" charset="0"/>
              </a:rPr>
              <a:t>During learning, explore, exploit, and update the Q table as you go.</a:t>
            </a:r>
          </a:p>
          <a:p>
            <a:r>
              <a:rPr lang="en-US" sz="2200" dirty="0">
                <a:latin typeface="Helvetica" pitchFamily="2" charset="0"/>
                <a:cs typeface="Consolas" panose="020B0609020204030204" pitchFamily="49" charset="0"/>
              </a:rPr>
              <a:t>Evaluation is when you test your policy</a:t>
            </a:r>
          </a:p>
          <a:p>
            <a:r>
              <a:rPr lang="en-US" sz="2200" dirty="0">
                <a:latin typeface="Helvetica" pitchFamily="2" charset="0"/>
                <a:cs typeface="Consolas" panose="020B0609020204030204" pitchFamily="49" charset="0"/>
              </a:rPr>
              <a:t>During evaluation, you always exploit (i.e., do the action that you think will get you the highest score).</a:t>
            </a:r>
          </a:p>
        </p:txBody>
      </p:sp>
    </p:spTree>
    <p:extLst>
      <p:ext uri="{BB962C8B-B14F-4D97-AF65-F5344CB8AC3E}">
        <p14:creationId xmlns:p14="http://schemas.microsoft.com/office/powerpoint/2010/main" val="3254052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Q Learning Policies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r>
              <a:rPr lang="en-US" sz="2400" dirty="0">
                <a:latin typeface="Helvetica" pitchFamily="2" charset="0"/>
                <a:cs typeface="Consolas" panose="020B0609020204030204" pitchFamily="49" charset="0"/>
              </a:rPr>
              <a:t>A policy is a function that takes a state as input and returns the action the agent should do in that state.</a:t>
            </a:r>
          </a:p>
          <a:p>
            <a:r>
              <a:rPr lang="en-US" sz="2200" dirty="0">
                <a:latin typeface="Helvetica" pitchFamily="2" charset="0"/>
                <a:cs typeface="Consolas" panose="020B0609020204030204" pitchFamily="49" charset="0"/>
              </a:rPr>
              <a:t>During learning, a Q Learning agent fills in its Q Table.</a:t>
            </a:r>
          </a:p>
          <a:p>
            <a:r>
              <a:rPr lang="en-US" sz="2200" dirty="0">
                <a:latin typeface="Helvetica" pitchFamily="2" charset="0"/>
                <a:cs typeface="Consolas" panose="020B0609020204030204" pitchFamily="49" charset="0"/>
              </a:rPr>
              <a:t>Policy: In state </a:t>
            </a:r>
            <a:r>
              <a:rPr lang="en-US" sz="2200" i="1" dirty="0">
                <a:latin typeface="Helvetica" pitchFamily="2" charset="0"/>
                <a:cs typeface="Consolas" panose="020B0609020204030204" pitchFamily="49" charset="0"/>
              </a:rPr>
              <a:t>s,</a:t>
            </a:r>
            <a:r>
              <a:rPr lang="en-US" sz="2200" dirty="0">
                <a:latin typeface="Helvetica" pitchFamily="2" charset="0"/>
                <a:cs typeface="Consolas" panose="020B0609020204030204" pitchFamily="49" charset="0"/>
              </a:rPr>
              <a:t> check row </a:t>
            </a:r>
            <a:r>
              <a:rPr lang="en-US" sz="2200" i="1" dirty="0">
                <a:latin typeface="Helvetica" pitchFamily="2" charset="0"/>
                <a:cs typeface="Consolas" panose="020B0609020204030204" pitchFamily="49" charset="0"/>
              </a:rPr>
              <a:t>s</a:t>
            </a:r>
            <a:r>
              <a:rPr lang="en-US" sz="2200" dirty="0">
                <a:latin typeface="Helvetica" pitchFamily="2" charset="0"/>
                <a:cs typeface="Consolas" panose="020B0609020204030204" pitchFamily="49" charset="0"/>
              </a:rPr>
              <a:t> in the Q Table and choose the action with the highest value.</a:t>
            </a:r>
          </a:p>
          <a:p>
            <a:r>
              <a:rPr lang="en-US" sz="2200" dirty="0">
                <a:latin typeface="Helvetica" pitchFamily="2" charset="0"/>
                <a:cs typeface="Consolas" panose="020B0609020204030204" pitchFamily="49" charset="0"/>
              </a:rPr>
              <a:t>In other words, in state </a:t>
            </a:r>
            <a:r>
              <a:rPr lang="en-US" sz="2200" i="1" dirty="0">
                <a:latin typeface="Helvetica" pitchFamily="2" charset="0"/>
                <a:cs typeface="Consolas" panose="020B0609020204030204" pitchFamily="49" charset="0"/>
              </a:rPr>
              <a:t>s</a:t>
            </a:r>
            <a:r>
              <a:rPr lang="en-US" sz="2200" dirty="0">
                <a:latin typeface="Helvetica" pitchFamily="2" charset="0"/>
                <a:cs typeface="Consolas" panose="020B0609020204030204" pitchFamily="49" charset="0"/>
              </a:rPr>
              <a:t>, always choose the action </a:t>
            </a:r>
            <a:r>
              <a:rPr lang="en-US" sz="2200" i="1" dirty="0">
                <a:latin typeface="Helvetica" pitchFamily="2" charset="0"/>
                <a:cs typeface="Consolas" panose="020B0609020204030204" pitchFamily="49" charset="0"/>
              </a:rPr>
              <a:t>a </a:t>
            </a:r>
            <a:r>
              <a:rPr lang="en-US" sz="2200" dirty="0">
                <a:latin typeface="Helvetica" pitchFamily="2" charset="0"/>
                <a:cs typeface="Consolas" panose="020B0609020204030204" pitchFamily="49" charset="0"/>
              </a:rPr>
              <a:t>that maximizes </a:t>
            </a:r>
            <a:r>
              <a:rPr lang="en-US" sz="2200" i="1" dirty="0">
                <a:latin typeface="Helvetica" pitchFamily="2" charset="0"/>
                <a:cs typeface="Consolas" panose="020B0609020204030204" pitchFamily="49" charset="0"/>
              </a:rPr>
              <a:t>Q(</a:t>
            </a:r>
            <a:r>
              <a:rPr lang="en-US" sz="2200" i="1" dirty="0" err="1">
                <a:latin typeface="Helvetica" pitchFamily="2" charset="0"/>
                <a:cs typeface="Consolas" panose="020B0609020204030204" pitchFamily="49" charset="0"/>
              </a:rPr>
              <a:t>s,a</a:t>
            </a:r>
            <a:r>
              <a:rPr lang="en-US" sz="2200" i="1" dirty="0">
                <a:latin typeface="Helvetica" pitchFamily="2" charset="0"/>
                <a:cs typeface="Consolas" panose="020B0609020204030204" pitchFamily="49" charset="0"/>
              </a:rPr>
              <a:t>)</a:t>
            </a:r>
            <a:r>
              <a:rPr lang="en-US" sz="2200" dirty="0">
                <a:latin typeface="Helvetica" pitchFamily="2" charset="0"/>
                <a:cs typeface="Consolas" panose="020B0609020204030204" pitchFamily="49" charset="0"/>
              </a:rPr>
              <a:t>.</a:t>
            </a:r>
          </a:p>
        </p:txBody>
      </p:sp>
    </p:spTree>
    <p:extLst>
      <p:ext uri="{BB962C8B-B14F-4D97-AF65-F5344CB8AC3E}">
        <p14:creationId xmlns:p14="http://schemas.microsoft.com/office/powerpoint/2010/main" val="153191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386388" y="2103120"/>
                <a:ext cx="5738811" cy="3849624"/>
              </a:xfrm>
            </p:spPr>
            <p:txBody>
              <a:bodyPr>
                <a:normAutofit lnSpcReduction="10000"/>
              </a:bodyPr>
              <a:lstStyle/>
              <a:p>
                <a:r>
                  <a:rPr lang="en-US" sz="2400" dirty="0">
                    <a:latin typeface="Helvetica" pitchFamily="2" charset="0"/>
                  </a:rPr>
                  <a:t>Just to further drive home the symbols of the reward function </a:t>
                </a:r>
                <a14:m>
                  <m:oMath xmlns:m="http://schemas.openxmlformats.org/officeDocument/2006/math">
                    <m:r>
                      <a:rPr lang="en-US" sz="2400" i="1" smtClean="0">
                        <a:solidFill>
                          <a:schemeClr val="tx1"/>
                        </a:solidFill>
                        <a:latin typeface="Cambria Math" panose="02040503050406030204" pitchFamily="18" charset="0"/>
                      </a:rPr>
                      <m:t>𝑅</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e>
                    </m:d>
                  </m:oMath>
                </a14:m>
                <a:r>
                  <a:rPr lang="en-US" sz="2400" dirty="0">
                    <a:latin typeface="Helvetica" pitchFamily="2" charset="0"/>
                  </a:rPr>
                  <a:t>.</a:t>
                </a:r>
              </a:p>
              <a:p>
                <a:r>
                  <a:rPr lang="en-US" sz="2400" dirty="0">
                    <a:latin typeface="Helvetica" pitchFamily="2" charset="0"/>
                  </a:rPr>
                  <a:t>Here, </a:t>
                </a:r>
                <a:r>
                  <a:rPr lang="en-US" sz="2400" i="1" dirty="0">
                    <a:latin typeface="Helvetica" pitchFamily="2" charset="0"/>
                  </a:rPr>
                  <a:t>s</a:t>
                </a:r>
                <a:r>
                  <a:rPr lang="en-US" sz="2400" dirty="0">
                    <a:latin typeface="Helvetica" pitchFamily="2" charset="0"/>
                  </a:rPr>
                  <a:t> is the state we are currently in.</a:t>
                </a:r>
              </a:p>
              <a:p>
                <a:r>
                  <a:rPr lang="en-US" sz="2400" dirty="0">
                    <a:latin typeface="Helvetica" pitchFamily="2" charset="0"/>
                  </a:rPr>
                  <a:t>The </a:t>
                </a:r>
                <a:r>
                  <a:rPr lang="en-US" sz="2400" i="1" dirty="0">
                    <a:latin typeface="Helvetica" pitchFamily="2" charset="0"/>
                  </a:rPr>
                  <a:t>a</a:t>
                </a:r>
                <a:r>
                  <a:rPr lang="en-US" sz="2400" dirty="0">
                    <a:latin typeface="Helvetica" pitchFamily="2" charset="0"/>
                  </a:rPr>
                  <a:t> is the action we take (moving east).</a:t>
                </a:r>
              </a:p>
              <a:p>
                <a:r>
                  <a:rPr lang="en-US" sz="2400" dirty="0">
                    <a:latin typeface="Helvetica" pitchFamily="2" charset="0"/>
                  </a:rPr>
                  <a:t>And </a:t>
                </a:r>
                <a:r>
                  <a:rPr lang="en-US" sz="2400" i="1" dirty="0">
                    <a:latin typeface="Helvetica" pitchFamily="2" charset="0"/>
                  </a:rPr>
                  <a:t>s’</a:t>
                </a:r>
                <a:r>
                  <a:rPr lang="en-US" sz="2400" dirty="0">
                    <a:latin typeface="Helvetica" pitchFamily="2" charset="0"/>
                  </a:rPr>
                  <a:t> is the state we are now in.</a:t>
                </a:r>
              </a:p>
              <a:p>
                <a:r>
                  <a:rPr lang="en-US" sz="2400" b="1" dirty="0">
                    <a:solidFill>
                      <a:srgbClr val="0070C0"/>
                    </a:solidFill>
                    <a:latin typeface="Helvetica" pitchFamily="2" charset="0"/>
                  </a:rPr>
                  <a:t>Probably something negative! We want to discourage going into fire!</a:t>
                </a:r>
              </a:p>
              <a:p>
                <a:endParaRPr lang="en-US" sz="24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386388" y="2103120"/>
                <a:ext cx="5738811" cy="3849624"/>
              </a:xfrm>
              <a:blipFill>
                <a:blip r:embed="rId2"/>
                <a:stretch>
                  <a:fillRect l="-1545" t="-658" b="-131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244C663-6114-AC43-AADE-8CCDD75C53CC}"/>
              </a:ext>
            </a:extLst>
          </p:cNvPr>
          <p:cNvGrpSpPr/>
          <p:nvPr/>
        </p:nvGrpSpPr>
        <p:grpSpPr>
          <a:xfrm>
            <a:off x="735751" y="2033226"/>
            <a:ext cx="2351316" cy="1763487"/>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7" name="Picture 16">
              <a:extLst>
                <a:ext uri="{FF2B5EF4-FFF2-40B4-BE49-F238E27FC236}">
                  <a16:creationId xmlns:a16="http://schemas.microsoft.com/office/drawing/2014/main" id="{9FF5036C-015A-4549-B757-2ADF9714F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41" y="2650030"/>
              <a:ext cx="534555" cy="534555"/>
            </a:xfrm>
            <a:prstGeom prst="rect">
              <a:avLst/>
            </a:prstGeom>
          </p:spPr>
        </p:pic>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9" name="Picture 18">
              <a:extLst>
                <a:ext uri="{FF2B5EF4-FFF2-40B4-BE49-F238E27FC236}">
                  <a16:creationId xmlns:a16="http://schemas.microsoft.com/office/drawing/2014/main" id="{0E5315F1-415F-174E-AEF1-7CB072680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cxnSp>
        <p:nvCxnSpPr>
          <p:cNvPr id="20" name="Straight Arrow Connector 19">
            <a:extLst>
              <a:ext uri="{FF2B5EF4-FFF2-40B4-BE49-F238E27FC236}">
                <a16:creationId xmlns:a16="http://schemas.microsoft.com/office/drawing/2014/main" id="{10F34A8B-E8AA-5842-AB94-39D201012649}"/>
              </a:ext>
            </a:extLst>
          </p:cNvPr>
          <p:cNvCxnSpPr>
            <a:cxnSpLocks/>
          </p:cNvCxnSpPr>
          <p:nvPr/>
        </p:nvCxnSpPr>
        <p:spPr>
          <a:xfrm>
            <a:off x="1809358" y="3839576"/>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934EC2-5BD7-474F-B257-E343CEBE921F}"/>
              </a:ext>
            </a:extLst>
          </p:cNvPr>
          <p:cNvSpPr txBox="1"/>
          <p:nvPr/>
        </p:nvSpPr>
        <p:spPr>
          <a:xfrm>
            <a:off x="1826166" y="3974524"/>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grpSp>
        <p:nvGrpSpPr>
          <p:cNvPr id="22" name="Group 21">
            <a:extLst>
              <a:ext uri="{FF2B5EF4-FFF2-40B4-BE49-F238E27FC236}">
                <a16:creationId xmlns:a16="http://schemas.microsoft.com/office/drawing/2014/main" id="{E2B362BC-73CA-444F-A158-CA7B7F71806C}"/>
              </a:ext>
            </a:extLst>
          </p:cNvPr>
          <p:cNvGrpSpPr/>
          <p:nvPr/>
        </p:nvGrpSpPr>
        <p:grpSpPr>
          <a:xfrm>
            <a:off x="650508" y="4735524"/>
            <a:ext cx="2351316" cy="1763487"/>
            <a:chOff x="735751" y="2033226"/>
            <a:chExt cx="2351316" cy="1763487"/>
          </a:xfrm>
        </p:grpSpPr>
        <p:sp>
          <p:nvSpPr>
            <p:cNvPr id="23" name="Rectangle 22">
              <a:extLst>
                <a:ext uri="{FF2B5EF4-FFF2-40B4-BE49-F238E27FC236}">
                  <a16:creationId xmlns:a16="http://schemas.microsoft.com/office/drawing/2014/main" id="{5945D91E-9973-1445-A8A6-DC122764E81A}"/>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F9ADF93-B924-4F4E-A901-D7D49DC537FB}"/>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EE3DEF40-4B93-D445-8CF2-961BAE4CCA39}"/>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7A2BDDA2-0B9A-5C4C-8572-38E50FCFE7A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17905425-71D6-4C43-9053-F72D8FF52EAB}"/>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A731D389-86C6-D04D-B249-ED12C1EA347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0BBBAB9F-794A-7F48-8CF6-3237ED99F82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FBFAE872-6B2C-0D46-BF7B-E4C9DD36578C}"/>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10F8BD54-B203-5940-838B-611026EA8FB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79455894-C8B8-D345-8818-6E4FA52B39B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Rectangle 32">
              <a:extLst>
                <a:ext uri="{FF2B5EF4-FFF2-40B4-BE49-F238E27FC236}">
                  <a16:creationId xmlns:a16="http://schemas.microsoft.com/office/drawing/2014/main" id="{A32D2FC5-8F5F-6F49-9FC8-847A02E8FEF5}"/>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DCD1737A-F310-9145-8405-E0AE3A35EF6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6" name="Picture 35">
              <a:extLst>
                <a:ext uri="{FF2B5EF4-FFF2-40B4-BE49-F238E27FC236}">
                  <a16:creationId xmlns:a16="http://schemas.microsoft.com/office/drawing/2014/main" id="{88C6BD28-C1A6-0348-93A7-F5A95F2B8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37" name="Picture 36">
              <a:extLst>
                <a:ext uri="{FF2B5EF4-FFF2-40B4-BE49-F238E27FC236}">
                  <a16:creationId xmlns:a16="http://schemas.microsoft.com/office/drawing/2014/main" id="{4AD54DF1-4D0F-A147-A8BF-67F5CA154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pic>
          <p:nvPicPr>
            <p:cNvPr id="35" name="Picture 34">
              <a:extLst>
                <a:ext uri="{FF2B5EF4-FFF2-40B4-BE49-F238E27FC236}">
                  <a16:creationId xmlns:a16="http://schemas.microsoft.com/office/drawing/2014/main" id="{6F90263E-E133-334F-AF80-7ED7CAF0F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435" y="2674327"/>
              <a:ext cx="534555" cy="534555"/>
            </a:xfrm>
            <a:prstGeom prst="rect">
              <a:avLst/>
            </a:prstGeom>
          </p:spPr>
        </p:pic>
      </p:grpSp>
      <p:sp>
        <p:nvSpPr>
          <p:cNvPr id="38" name="TextBox 37">
            <a:extLst>
              <a:ext uri="{FF2B5EF4-FFF2-40B4-BE49-F238E27FC236}">
                <a16:creationId xmlns:a16="http://schemas.microsoft.com/office/drawing/2014/main" id="{0A5FF2D4-B00D-8C44-8DB2-CDA6BF1E6C04}"/>
              </a:ext>
            </a:extLst>
          </p:cNvPr>
          <p:cNvSpPr txBox="1"/>
          <p:nvPr/>
        </p:nvSpPr>
        <p:spPr>
          <a:xfrm>
            <a:off x="3731990" y="2668747"/>
            <a:ext cx="42862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41" name="Right Brace 40">
            <a:extLst>
              <a:ext uri="{FF2B5EF4-FFF2-40B4-BE49-F238E27FC236}">
                <a16:creationId xmlns:a16="http://schemas.microsoft.com/office/drawing/2014/main" id="{9CFDA722-C2B3-8E4D-9509-8B323714EB04}"/>
              </a:ext>
            </a:extLst>
          </p:cNvPr>
          <p:cNvSpPr/>
          <p:nvPr/>
        </p:nvSpPr>
        <p:spPr>
          <a:xfrm>
            <a:off x="3216290" y="206753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2" name="TextBox 41">
            <a:extLst>
              <a:ext uri="{FF2B5EF4-FFF2-40B4-BE49-F238E27FC236}">
                <a16:creationId xmlns:a16="http://schemas.microsoft.com/office/drawing/2014/main" id="{4E14D062-7A38-E948-B2CE-0C0DDF5606A8}"/>
              </a:ext>
            </a:extLst>
          </p:cNvPr>
          <p:cNvSpPr txBox="1"/>
          <p:nvPr/>
        </p:nvSpPr>
        <p:spPr>
          <a:xfrm>
            <a:off x="3743272" y="5261537"/>
            <a:ext cx="52703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43" name="Right Brace 42">
            <a:extLst>
              <a:ext uri="{FF2B5EF4-FFF2-40B4-BE49-F238E27FC236}">
                <a16:creationId xmlns:a16="http://schemas.microsoft.com/office/drawing/2014/main" id="{6E29574C-5A43-AC4D-A89D-CD7B2DA7462B}"/>
              </a:ext>
            </a:extLst>
          </p:cNvPr>
          <p:cNvSpPr/>
          <p:nvPr/>
        </p:nvSpPr>
        <p:spPr>
          <a:xfrm>
            <a:off x="3227572" y="466032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4" name="TextBox 43">
            <a:extLst>
              <a:ext uri="{FF2B5EF4-FFF2-40B4-BE49-F238E27FC236}">
                <a16:creationId xmlns:a16="http://schemas.microsoft.com/office/drawing/2014/main" id="{05FB60B4-C2E2-5A4E-B8AD-3F17993FB3C3}"/>
              </a:ext>
            </a:extLst>
          </p:cNvPr>
          <p:cNvSpPr txBox="1"/>
          <p:nvPr/>
        </p:nvSpPr>
        <p:spPr>
          <a:xfrm>
            <a:off x="3728501" y="3918657"/>
            <a:ext cx="428625" cy="492443"/>
          </a:xfrm>
          <a:prstGeom prst="rect">
            <a:avLst/>
          </a:prstGeom>
          <a:noFill/>
        </p:spPr>
        <p:txBody>
          <a:bodyPr wrap="square" rtlCol="0">
            <a:spAutoFit/>
          </a:bodyPr>
          <a:lstStyle/>
          <a:p>
            <a:r>
              <a:rPr lang="en-US" sz="2600" i="1" dirty="0">
                <a:solidFill>
                  <a:srgbClr val="FF0000"/>
                </a:solidFill>
                <a:latin typeface="Helvetica" pitchFamily="2" charset="0"/>
              </a:rPr>
              <a:t>a</a:t>
            </a:r>
          </a:p>
        </p:txBody>
      </p:sp>
      <p:cxnSp>
        <p:nvCxnSpPr>
          <p:cNvPr id="46" name="Straight Arrow Connector 45">
            <a:extLst>
              <a:ext uri="{FF2B5EF4-FFF2-40B4-BE49-F238E27FC236}">
                <a16:creationId xmlns:a16="http://schemas.microsoft.com/office/drawing/2014/main" id="{99203770-E212-E34F-8762-7B4B219A83E1}"/>
              </a:ext>
            </a:extLst>
          </p:cNvPr>
          <p:cNvCxnSpPr>
            <a:cxnSpLocks/>
            <a:stCxn id="44" idx="1"/>
          </p:cNvCxnSpPr>
          <p:nvPr/>
        </p:nvCxnSpPr>
        <p:spPr>
          <a:xfrm flipH="1">
            <a:off x="3227572" y="4164879"/>
            <a:ext cx="50092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B9E943-319D-6549-BD1C-91D4F79E8641}"/>
                  </a:ext>
                </a:extLst>
              </p:cNvPr>
              <p:cNvSpPr txBox="1"/>
              <p:nvPr/>
            </p:nvSpPr>
            <p:spPr>
              <a:xfrm>
                <a:off x="6442726" y="5806581"/>
                <a:ext cx="3678956"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400" b="0" i="1" dirty="0" smtClean="0">
                          <a:solidFill>
                            <a:srgbClr val="FF0000"/>
                          </a:solidFill>
                          <a:latin typeface="Cambria Math" panose="02040503050406030204" pitchFamily="18" charset="0"/>
                        </a:rPr>
                        <m:t>𝑅</m:t>
                      </m:r>
                      <m:d>
                        <m:dPr>
                          <m:ctrlPr>
                            <a:rPr lang="en-US" sz="3400" b="0" i="1" dirty="0" smtClean="0">
                              <a:solidFill>
                                <a:srgbClr val="FF0000"/>
                              </a:solidFill>
                              <a:latin typeface="Cambria Math" panose="02040503050406030204" pitchFamily="18" charset="0"/>
                            </a:rPr>
                          </m:ctrlPr>
                        </m:dPr>
                        <m:e>
                          <m:r>
                            <a:rPr lang="en-US" sz="3400" b="0" i="1" dirty="0" smtClean="0">
                              <a:solidFill>
                                <a:srgbClr val="FF0000"/>
                              </a:solidFill>
                              <a:latin typeface="Cambria Math" panose="02040503050406030204" pitchFamily="18" charset="0"/>
                            </a:rPr>
                            <m:t>𝑠</m:t>
                          </m:r>
                          <m:r>
                            <a:rPr lang="en-US" sz="3400" b="0" i="1" dirty="0" smtClean="0">
                              <a:solidFill>
                                <a:srgbClr val="FF0000"/>
                              </a:solidFill>
                              <a:latin typeface="Cambria Math" panose="02040503050406030204" pitchFamily="18" charset="0"/>
                            </a:rPr>
                            <m:t>,</m:t>
                          </m:r>
                          <m:r>
                            <a:rPr lang="en-US" sz="3400" b="0" i="1" dirty="0" smtClean="0">
                              <a:solidFill>
                                <a:srgbClr val="FF0000"/>
                              </a:solidFill>
                              <a:latin typeface="Cambria Math" panose="02040503050406030204" pitchFamily="18" charset="0"/>
                            </a:rPr>
                            <m:t>𝑎</m:t>
                          </m:r>
                          <m:r>
                            <a:rPr lang="en-US" sz="3400" b="0" i="1" dirty="0" smtClean="0">
                              <a:solidFill>
                                <a:srgbClr val="FF0000"/>
                              </a:solidFill>
                              <a:latin typeface="Cambria Math" panose="02040503050406030204" pitchFamily="18" charset="0"/>
                            </a:rPr>
                            <m:t>,</m:t>
                          </m:r>
                          <m:sSup>
                            <m:sSupPr>
                              <m:ctrlPr>
                                <a:rPr lang="en-US" sz="3400" b="0" i="1" dirty="0" smtClean="0">
                                  <a:solidFill>
                                    <a:srgbClr val="FF0000"/>
                                  </a:solidFill>
                                  <a:latin typeface="Cambria Math" panose="02040503050406030204" pitchFamily="18" charset="0"/>
                                </a:rPr>
                              </m:ctrlPr>
                            </m:sSupPr>
                            <m:e>
                              <m:r>
                                <a:rPr lang="en-US" sz="3400" b="0" i="1" dirty="0" smtClean="0">
                                  <a:solidFill>
                                    <a:srgbClr val="FF0000"/>
                                  </a:solidFill>
                                  <a:latin typeface="Cambria Math" panose="02040503050406030204" pitchFamily="18" charset="0"/>
                                </a:rPr>
                                <m:t>𝑠</m:t>
                              </m:r>
                            </m:e>
                            <m:sup>
                              <m:r>
                                <a:rPr lang="en-US" sz="3400" b="0" i="1" dirty="0" smtClean="0">
                                  <a:solidFill>
                                    <a:srgbClr val="FF0000"/>
                                  </a:solidFill>
                                  <a:latin typeface="Cambria Math" panose="02040503050406030204" pitchFamily="18" charset="0"/>
                                </a:rPr>
                                <m:t>′</m:t>
                              </m:r>
                            </m:sup>
                          </m:sSup>
                        </m:e>
                      </m:d>
                      <m:r>
                        <a:rPr lang="en-US" sz="3400" b="0" i="1" dirty="0" smtClean="0">
                          <a:solidFill>
                            <a:srgbClr val="FF0000"/>
                          </a:solidFill>
                          <a:latin typeface="Cambria Math" panose="02040503050406030204" pitchFamily="18" charset="0"/>
                        </a:rPr>
                        <m:t>=−100</m:t>
                      </m:r>
                    </m:oMath>
                  </m:oMathPara>
                </a14:m>
                <a:endParaRPr lang="en-US" sz="3400" dirty="0">
                  <a:solidFill>
                    <a:srgbClr val="FF0000"/>
                  </a:solidFill>
                </a:endParaRPr>
              </a:p>
            </p:txBody>
          </p:sp>
        </mc:Choice>
        <mc:Fallback xmlns="">
          <p:sp>
            <p:nvSpPr>
              <p:cNvPr id="49" name="TextBox 48">
                <a:extLst>
                  <a:ext uri="{FF2B5EF4-FFF2-40B4-BE49-F238E27FC236}">
                    <a16:creationId xmlns:a16="http://schemas.microsoft.com/office/drawing/2014/main" id="{32B9E943-319D-6549-BD1C-91D4F79E8641}"/>
                  </a:ext>
                </a:extLst>
              </p:cNvPr>
              <p:cNvSpPr txBox="1">
                <a:spLocks noRot="1" noChangeAspect="1" noMove="1" noResize="1" noEditPoints="1" noAdjustHandles="1" noChangeArrowheads="1" noChangeShapeType="1" noTextEdit="1"/>
              </p:cNvSpPr>
              <p:nvPr/>
            </p:nvSpPr>
            <p:spPr>
              <a:xfrm>
                <a:off x="6442726" y="5806581"/>
                <a:ext cx="3678956" cy="615553"/>
              </a:xfrm>
              <a:prstGeom prst="rect">
                <a:avLst/>
              </a:prstGeom>
              <a:blipFill>
                <a:blip r:embed="rId6"/>
                <a:stretch>
                  <a:fillRect r="-345"/>
                </a:stretch>
              </a:blipFill>
            </p:spPr>
            <p:txBody>
              <a:bodyPr/>
              <a:lstStyle/>
              <a:p>
                <a:r>
                  <a:rPr lang="en-US">
                    <a:noFill/>
                  </a:rPr>
                  <a:t> </a:t>
                </a:r>
              </a:p>
            </p:txBody>
          </p:sp>
        </mc:Fallback>
      </mc:AlternateContent>
    </p:spTree>
    <p:extLst>
      <p:ext uri="{BB962C8B-B14F-4D97-AF65-F5344CB8AC3E}">
        <p14:creationId xmlns:p14="http://schemas.microsoft.com/office/powerpoint/2010/main" val="193125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429000" y="2103120"/>
            <a:ext cx="7696199" cy="3849624"/>
          </a:xfrm>
        </p:spPr>
        <p:txBody>
          <a:bodyPr>
            <a:normAutofit/>
          </a:bodyPr>
          <a:lstStyle/>
          <a:p>
            <a:r>
              <a:rPr lang="en-US" sz="2400" dirty="0">
                <a:latin typeface="Helvetica" pitchFamily="2" charset="0"/>
              </a:rPr>
              <a:t>Remember when we first talked about rewards and utility scores in Vacuum world?</a:t>
            </a:r>
          </a:p>
          <a:p>
            <a:r>
              <a:rPr lang="en-US" sz="2400" dirty="0">
                <a:latin typeface="Helvetica" pitchFamily="2" charset="0"/>
              </a:rPr>
              <a:t>Why was it a bad idea to reward sucking up dirt?</a:t>
            </a:r>
          </a:p>
          <a:p>
            <a:r>
              <a:rPr lang="en-US" sz="2400" dirty="0">
                <a:latin typeface="Helvetica" pitchFamily="2" charset="0"/>
              </a:rPr>
              <a:t>(and instead, we changed it to rewarding clean spaces?)</a:t>
            </a: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1" y="2033226"/>
            <a:ext cx="2351316" cy="1763487"/>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9" name="Picture 18">
              <a:extLst>
                <a:ext uri="{FF2B5EF4-FFF2-40B4-BE49-F238E27FC236}">
                  <a16:creationId xmlns:a16="http://schemas.microsoft.com/office/drawing/2014/main" id="{0E5315F1-415F-174E-AEF1-7CB0726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Tree>
    <p:extLst>
      <p:ext uri="{BB962C8B-B14F-4D97-AF65-F5344CB8AC3E}">
        <p14:creationId xmlns:p14="http://schemas.microsoft.com/office/powerpoint/2010/main" val="367939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429000" y="2103120"/>
            <a:ext cx="7696199" cy="3849624"/>
          </a:xfrm>
        </p:spPr>
        <p:txBody>
          <a:bodyPr>
            <a:normAutofit fontScale="92500" lnSpcReduction="20000"/>
          </a:bodyPr>
          <a:lstStyle/>
          <a:p>
            <a:r>
              <a:rPr lang="en-US" sz="2400" dirty="0">
                <a:latin typeface="Helvetica" pitchFamily="2" charset="0"/>
              </a:rPr>
              <a:t>Remember when we first talked about rewards and utility scores in Vacuum world?</a:t>
            </a:r>
          </a:p>
          <a:p>
            <a:r>
              <a:rPr lang="en-US" sz="2400" dirty="0">
                <a:latin typeface="Helvetica" pitchFamily="2" charset="0"/>
              </a:rPr>
              <a:t>Why was it a bad idea to reward sucking up dirt?</a:t>
            </a:r>
          </a:p>
          <a:p>
            <a:r>
              <a:rPr lang="en-US" sz="2400" dirty="0">
                <a:latin typeface="Helvetica" pitchFamily="2" charset="0"/>
              </a:rPr>
              <a:t>(and instead, we changed it to rewarding clean spaces?)</a:t>
            </a:r>
          </a:p>
          <a:p>
            <a:endParaRPr lang="en-US" sz="2400" dirty="0">
              <a:latin typeface="Helvetica" pitchFamily="2" charset="0"/>
            </a:endParaRPr>
          </a:p>
          <a:p>
            <a:r>
              <a:rPr lang="en-US" sz="2400" dirty="0">
                <a:latin typeface="Helvetica" pitchFamily="2" charset="0"/>
              </a:rPr>
              <a:t>Because the robot might just keep on dumping the dirt out and sucking it back in again!</a:t>
            </a:r>
          </a:p>
          <a:p>
            <a:r>
              <a:rPr lang="en-US" sz="2400" dirty="0">
                <a:latin typeface="Helvetica" pitchFamily="2" charset="0"/>
              </a:rPr>
              <a:t>The takeaway was we reward states we like, not specific actions.</a:t>
            </a: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1" y="2033226"/>
            <a:ext cx="2351316" cy="1763487"/>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9" name="Picture 18">
              <a:extLst>
                <a:ext uri="{FF2B5EF4-FFF2-40B4-BE49-F238E27FC236}">
                  <a16:creationId xmlns:a16="http://schemas.microsoft.com/office/drawing/2014/main" id="{0E5315F1-415F-174E-AEF1-7CB0726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Tree>
    <p:extLst>
      <p:ext uri="{BB962C8B-B14F-4D97-AF65-F5344CB8AC3E}">
        <p14:creationId xmlns:p14="http://schemas.microsoft.com/office/powerpoint/2010/main" val="198264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Problems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This is the home stretch guys, and it’s a doozy.</a:t>
            </a:r>
          </a:p>
          <a:p>
            <a:endParaRPr lang="en-US" sz="2400" dirty="0">
              <a:latin typeface="Helvetica" pitchFamily="2" charset="0"/>
            </a:endParaRPr>
          </a:p>
          <a:p>
            <a:r>
              <a:rPr lang="en-US" sz="2400" dirty="0">
                <a:latin typeface="Helvetica" pitchFamily="2" charset="0"/>
              </a:rPr>
              <a:t>It combines ‘grid world’ environments (from the very beginning of class!), with stochastic concepts (i.e., randomness/probability).</a:t>
            </a:r>
          </a:p>
          <a:p>
            <a:endParaRPr lang="en-US" sz="2400" dirty="0">
              <a:latin typeface="Helvetica" pitchFamily="2" charset="0"/>
            </a:endParaRPr>
          </a:p>
          <a:p>
            <a:r>
              <a:rPr lang="en-US" sz="2400" dirty="0">
                <a:latin typeface="Helvetica" pitchFamily="2" charset="0"/>
              </a:rPr>
              <a:t>We’re ultimately doing all of this with the notion of figuring out rewards to dole out to agents, in the service of </a:t>
            </a:r>
            <a:r>
              <a:rPr lang="en-US" sz="2400" b="1" dirty="0">
                <a:latin typeface="Helvetica" pitchFamily="2" charset="0"/>
              </a:rPr>
              <a:t>Reinforcement Learning, </a:t>
            </a:r>
            <a:r>
              <a:rPr lang="en-US" sz="2400" dirty="0">
                <a:latin typeface="Helvetica" pitchFamily="2" charset="0"/>
              </a:rPr>
              <a:t>the third flavor of Machine Learning we promised we’d talk about </a:t>
            </a:r>
          </a:p>
          <a:p>
            <a:pPr lvl="1"/>
            <a:r>
              <a:rPr lang="en-US" sz="2200" dirty="0">
                <a:latin typeface="Helvetica" pitchFamily="2" charset="0"/>
              </a:rPr>
              <a:t>(after Supervised and Unsupervised) </a:t>
            </a:r>
            <a:endParaRPr lang="en-US" sz="2200" b="1"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00972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7696199" cy="3849624"/>
          </a:xfrm>
        </p:spPr>
        <p:txBody>
          <a:bodyPr>
            <a:normAutofit/>
          </a:bodyPr>
          <a:lstStyle/>
          <a:p>
            <a:r>
              <a:rPr lang="en-US" sz="2400" dirty="0">
                <a:latin typeface="Helvetica" pitchFamily="2" charset="0"/>
              </a:rPr>
              <a:t>Rewards based on what we want:</a:t>
            </a:r>
          </a:p>
          <a:p>
            <a:pPr lvl="1"/>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0" y="2033226"/>
            <a:ext cx="2978999" cy="2367324"/>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20" name="Picture 19">
            <a:extLst>
              <a:ext uri="{FF2B5EF4-FFF2-40B4-BE49-F238E27FC236}">
                <a16:creationId xmlns:a16="http://schemas.microsoft.com/office/drawing/2014/main" id="{1A1A4B9A-5A95-6240-A77C-4DA2D762C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spTree>
    <p:extLst>
      <p:ext uri="{BB962C8B-B14F-4D97-AF65-F5344CB8AC3E}">
        <p14:creationId xmlns:p14="http://schemas.microsoft.com/office/powerpoint/2010/main" val="3054245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7696199" cy="3849624"/>
          </a:xfrm>
        </p:spPr>
        <p:txBody>
          <a:bodyPr>
            <a:normAutofit/>
          </a:bodyPr>
          <a:lstStyle/>
          <a:p>
            <a:r>
              <a:rPr lang="en-US" sz="2400" dirty="0">
                <a:latin typeface="Helvetica" pitchFamily="2" charset="0"/>
              </a:rPr>
              <a:t>Rewards based on what we want:</a:t>
            </a:r>
          </a:p>
          <a:p>
            <a:pPr lvl="1"/>
            <a:r>
              <a:rPr lang="en-US" sz="2200" dirty="0">
                <a:latin typeface="Helvetica" pitchFamily="2" charset="0"/>
              </a:rPr>
              <a:t>Going to the flag is good, and is a terminal state.</a:t>
            </a: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0" y="2033226"/>
            <a:ext cx="2978999" cy="2367324"/>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8" name="Picture 17">
              <a:extLst>
                <a:ext uri="{FF2B5EF4-FFF2-40B4-BE49-F238E27FC236}">
                  <a16:creationId xmlns:a16="http://schemas.microsoft.com/office/drawing/2014/main" id="{8938A6FC-E3CB-5E41-9B64-3A7AA65DB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spTree>
    <p:extLst>
      <p:ext uri="{BB962C8B-B14F-4D97-AF65-F5344CB8AC3E}">
        <p14:creationId xmlns:p14="http://schemas.microsoft.com/office/powerpoint/2010/main" val="2663486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7696199" cy="3849624"/>
          </a:xfrm>
        </p:spPr>
        <p:txBody>
          <a:bodyPr>
            <a:normAutofit/>
          </a:bodyPr>
          <a:lstStyle/>
          <a:p>
            <a:r>
              <a:rPr lang="en-US" sz="2400" dirty="0">
                <a:latin typeface="Helvetica" pitchFamily="2" charset="0"/>
              </a:rPr>
              <a:t>Rewards based on what we want:</a:t>
            </a:r>
          </a:p>
          <a:p>
            <a:pPr lvl="1"/>
            <a:r>
              <a:rPr lang="en-US" sz="2200" dirty="0">
                <a:latin typeface="Helvetica" pitchFamily="2" charset="0"/>
              </a:rPr>
              <a:t>Going to the flag is good, and is a terminal state.</a:t>
            </a:r>
          </a:p>
          <a:p>
            <a:pPr lvl="1"/>
            <a:r>
              <a:rPr lang="en-US" sz="2200" dirty="0">
                <a:latin typeface="Helvetica" pitchFamily="2" charset="0"/>
              </a:rPr>
              <a:t>Going to the fire is bad, and is a terminal state.</a:t>
            </a: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0" y="2033226"/>
            <a:ext cx="2978999" cy="2367324"/>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grpSp>
    </p:spTree>
    <p:extLst>
      <p:ext uri="{BB962C8B-B14F-4D97-AF65-F5344CB8AC3E}">
        <p14:creationId xmlns:p14="http://schemas.microsoft.com/office/powerpoint/2010/main" val="3653697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Designing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7696199" cy="3849624"/>
          </a:xfrm>
        </p:spPr>
        <p:txBody>
          <a:bodyPr>
            <a:normAutofit/>
          </a:bodyPr>
          <a:lstStyle/>
          <a:p>
            <a:r>
              <a:rPr lang="en-US" sz="2400" dirty="0">
                <a:latin typeface="Helvetica" pitchFamily="2" charset="0"/>
              </a:rPr>
              <a:t>Rewards based on what we want:</a:t>
            </a:r>
          </a:p>
          <a:p>
            <a:pPr lvl="1"/>
            <a:r>
              <a:rPr lang="en-US" sz="2200" dirty="0">
                <a:latin typeface="Helvetica" pitchFamily="2" charset="0"/>
              </a:rPr>
              <a:t>Going to the flag is good, and is a terminal state.</a:t>
            </a:r>
          </a:p>
          <a:p>
            <a:pPr lvl="1"/>
            <a:r>
              <a:rPr lang="en-US" sz="2200" dirty="0">
                <a:latin typeface="Helvetica" pitchFamily="2" charset="0"/>
              </a:rPr>
              <a:t>Going to the fire is bad, and is a terminal state.</a:t>
            </a:r>
          </a:p>
          <a:p>
            <a:pPr lvl="1"/>
            <a:r>
              <a:rPr lang="en-US" sz="2200" dirty="0">
                <a:latin typeface="Helvetica" pitchFamily="2" charset="0"/>
              </a:rPr>
              <a:t>Faster is better than slower.</a:t>
            </a:r>
          </a:p>
          <a:p>
            <a:pPr lvl="2"/>
            <a:r>
              <a:rPr lang="en-US" sz="2100" dirty="0">
                <a:latin typeface="Helvetica" pitchFamily="2" charset="0"/>
              </a:rPr>
              <a:t>Everything else is non-terminal, but a small punishment.</a:t>
            </a: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244C663-6114-AC43-AADE-8CCDD75C53CC}"/>
              </a:ext>
            </a:extLst>
          </p:cNvPr>
          <p:cNvGrpSpPr/>
          <p:nvPr/>
        </p:nvGrpSpPr>
        <p:grpSpPr>
          <a:xfrm>
            <a:off x="735750" y="2033226"/>
            <a:ext cx="2978999" cy="2367324"/>
            <a:chOff x="735751" y="2033226"/>
            <a:chExt cx="2351316" cy="1763487"/>
          </a:xfrm>
        </p:grpSpPr>
        <p:sp>
          <p:nvSpPr>
            <p:cNvPr id="5" name="Rectangle 4">
              <a:extLst>
                <a:ext uri="{FF2B5EF4-FFF2-40B4-BE49-F238E27FC236}">
                  <a16:creationId xmlns:a16="http://schemas.microsoft.com/office/drawing/2014/main" id="{196A9123-4533-4E47-B180-C795A495875D}"/>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 name="Rectangle 5">
              <a:extLst>
                <a:ext uri="{FF2B5EF4-FFF2-40B4-BE49-F238E27FC236}">
                  <a16:creationId xmlns:a16="http://schemas.microsoft.com/office/drawing/2014/main" id="{4791B6FC-E8FD-5547-9CD4-7A0A5D01AE7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7" name="Rectangle 6">
              <a:extLst>
                <a:ext uri="{FF2B5EF4-FFF2-40B4-BE49-F238E27FC236}">
                  <a16:creationId xmlns:a16="http://schemas.microsoft.com/office/drawing/2014/main" id="{35C1DDF8-9C7A-0D43-8C52-AF86DBC215F6}"/>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8" name="Rectangle 7">
              <a:extLst>
                <a:ext uri="{FF2B5EF4-FFF2-40B4-BE49-F238E27FC236}">
                  <a16:creationId xmlns:a16="http://schemas.microsoft.com/office/drawing/2014/main" id="{C3A9D5E9-5425-764C-9679-7D7D64B16A97}"/>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9" name="Rectangle 8">
              <a:extLst>
                <a:ext uri="{FF2B5EF4-FFF2-40B4-BE49-F238E27FC236}">
                  <a16:creationId xmlns:a16="http://schemas.microsoft.com/office/drawing/2014/main" id="{4D11CF54-CE09-A749-BA60-64703F1D87C3}"/>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0" name="Rectangle 9">
              <a:extLst>
                <a:ext uri="{FF2B5EF4-FFF2-40B4-BE49-F238E27FC236}">
                  <a16:creationId xmlns:a16="http://schemas.microsoft.com/office/drawing/2014/main" id="{B5A45CA4-1DD8-0E4C-85E5-80982308A497}"/>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41F978D0-6CA7-334F-9AF0-E50A950B18D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2" name="Rectangle 11">
              <a:extLst>
                <a:ext uri="{FF2B5EF4-FFF2-40B4-BE49-F238E27FC236}">
                  <a16:creationId xmlns:a16="http://schemas.microsoft.com/office/drawing/2014/main" id="{7194BC09-8AB7-3F49-8486-5DE5D36BDCDF}"/>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3" name="Rectangle 12">
              <a:extLst>
                <a:ext uri="{FF2B5EF4-FFF2-40B4-BE49-F238E27FC236}">
                  <a16:creationId xmlns:a16="http://schemas.microsoft.com/office/drawing/2014/main" id="{123F20E7-EDCE-5143-B9E9-0259505F0E2A}"/>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4" name="Rectangle 13">
              <a:extLst>
                <a:ext uri="{FF2B5EF4-FFF2-40B4-BE49-F238E27FC236}">
                  <a16:creationId xmlns:a16="http://schemas.microsoft.com/office/drawing/2014/main" id="{843AB138-D9A0-0443-B7AF-FAFB63D5A5AF}"/>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5" name="Rectangle 14">
              <a:extLst>
                <a:ext uri="{FF2B5EF4-FFF2-40B4-BE49-F238E27FC236}">
                  <a16:creationId xmlns:a16="http://schemas.microsoft.com/office/drawing/2014/main" id="{DD30C69F-DDC2-2F47-83E1-9A47FF46DA03}"/>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16" name="Rectangle 15">
              <a:extLst>
                <a:ext uri="{FF2B5EF4-FFF2-40B4-BE49-F238E27FC236}">
                  <a16:creationId xmlns:a16="http://schemas.microsoft.com/office/drawing/2014/main" id="{395C7309-8801-0344-AA8A-3E8B7199F640}"/>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grpSp>
      <p:sp>
        <p:nvSpPr>
          <p:cNvPr id="21" name="TextBox 20">
            <a:extLst>
              <a:ext uri="{FF2B5EF4-FFF2-40B4-BE49-F238E27FC236}">
                <a16:creationId xmlns:a16="http://schemas.microsoft.com/office/drawing/2014/main" id="{0BECC857-8E2B-7549-A9B4-76839A3CFC6C}"/>
              </a:ext>
            </a:extLst>
          </p:cNvPr>
          <p:cNvSpPr txBox="1"/>
          <p:nvPr/>
        </p:nvSpPr>
        <p:spPr>
          <a:xfrm>
            <a:off x="4904211" y="4668232"/>
            <a:ext cx="4576764" cy="1200329"/>
          </a:xfrm>
          <a:prstGeom prst="rect">
            <a:avLst/>
          </a:prstGeom>
          <a:noFill/>
        </p:spPr>
        <p:txBody>
          <a:bodyPr wrap="square" rtlCol="0">
            <a:spAutoFit/>
          </a:bodyPr>
          <a:lstStyle/>
          <a:p>
            <a:r>
              <a:rPr lang="en-US" dirty="0">
                <a:latin typeface="Helvetica" pitchFamily="2" charset="0"/>
              </a:rPr>
              <a:t>With this, every time we move to a non-terminal state, our reward goes down a bit!</a:t>
            </a:r>
          </a:p>
          <a:p>
            <a:endParaRPr lang="en-US" dirty="0">
              <a:latin typeface="Helvetica" pitchFamily="2" charset="0"/>
            </a:endParaRPr>
          </a:p>
          <a:p>
            <a:r>
              <a:rPr lang="en-US" dirty="0">
                <a:latin typeface="Helvetica" pitchFamily="2" charset="0"/>
              </a:rPr>
              <a:t>Gives us an incentive to not dawdle!</a:t>
            </a:r>
          </a:p>
        </p:txBody>
      </p:sp>
    </p:spTree>
    <p:extLst>
      <p:ext uri="{BB962C8B-B14F-4D97-AF65-F5344CB8AC3E}">
        <p14:creationId xmlns:p14="http://schemas.microsoft.com/office/powerpoint/2010/main" val="64565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a:bodyPr>
          <a:lstStyle/>
          <a:p>
            <a:r>
              <a:rPr lang="en-US" sz="2400" dirty="0">
                <a:latin typeface="Helvetica" pitchFamily="2" charset="0"/>
              </a:rPr>
              <a:t>The solution to a decision process is called a </a:t>
            </a:r>
            <a:r>
              <a:rPr lang="en-US" sz="2400" b="1" dirty="0">
                <a:latin typeface="Helvetica" pitchFamily="2" charset="0"/>
              </a:rPr>
              <a:t>policy</a:t>
            </a:r>
            <a:r>
              <a:rPr lang="en-US" sz="2400" dirty="0">
                <a:latin typeface="Helvetica" pitchFamily="2" charset="0"/>
              </a:rPr>
              <a:t>.</a:t>
            </a:r>
          </a:p>
          <a:p>
            <a:r>
              <a:rPr lang="en-US" sz="2400" dirty="0">
                <a:latin typeface="Helvetica" pitchFamily="2" charset="0"/>
              </a:rPr>
              <a:t>It is typically denoted with the pi symbol, π</a:t>
            </a:r>
          </a:p>
          <a:p>
            <a:endParaRPr lang="en-US" sz="2400" dirty="0">
              <a:latin typeface="Helvetica" pitchFamily="2" charset="0"/>
            </a:endParaRPr>
          </a:p>
          <a:p>
            <a:r>
              <a:rPr lang="en-US" sz="2400" dirty="0">
                <a:latin typeface="Helvetica" pitchFamily="2" charset="0"/>
              </a:rPr>
              <a:t>A policy tells us what to do for any given state we might find ourselves in.</a:t>
            </a:r>
          </a:p>
          <a:p>
            <a:endParaRPr lang="en-US" sz="24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11" y="3670011"/>
            <a:ext cx="674702" cy="674702"/>
          </a:xfrm>
          <a:prstGeom prst="rect">
            <a:avLst/>
          </a:prstGeom>
        </p:spPr>
      </p:pic>
    </p:spTree>
    <p:extLst>
      <p:ext uri="{BB962C8B-B14F-4D97-AF65-F5344CB8AC3E}">
        <p14:creationId xmlns:p14="http://schemas.microsoft.com/office/powerpoint/2010/main" val="3278896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5"/>
            <a:ext cx="8029576" cy="4563517"/>
          </a:xfrm>
        </p:spPr>
        <p:txBody>
          <a:bodyPr>
            <a:normAutofit fontScale="92500" lnSpcReduction="10000"/>
          </a:bodyPr>
          <a:lstStyle/>
          <a:p>
            <a:r>
              <a:rPr lang="en-US" sz="2400" dirty="0">
                <a:latin typeface="Helvetica" pitchFamily="2" charset="0"/>
              </a:rPr>
              <a:t>The solution to a decision process is called a </a:t>
            </a:r>
            <a:r>
              <a:rPr lang="en-US" sz="2400" b="1" dirty="0">
                <a:latin typeface="Helvetica" pitchFamily="2" charset="0"/>
              </a:rPr>
              <a:t>policy</a:t>
            </a:r>
            <a:r>
              <a:rPr lang="en-US" sz="2400" dirty="0">
                <a:latin typeface="Helvetica" pitchFamily="2" charset="0"/>
              </a:rPr>
              <a:t>.</a:t>
            </a:r>
          </a:p>
          <a:p>
            <a:r>
              <a:rPr lang="en-US" sz="2400" dirty="0">
                <a:latin typeface="Helvetica" pitchFamily="2" charset="0"/>
              </a:rPr>
              <a:t>It is typically denoted with the pi symbol, π</a:t>
            </a:r>
          </a:p>
          <a:p>
            <a:endParaRPr lang="en-US" sz="2400" dirty="0">
              <a:latin typeface="Helvetica" pitchFamily="2" charset="0"/>
            </a:endParaRPr>
          </a:p>
          <a:p>
            <a:r>
              <a:rPr lang="en-US" sz="2400" dirty="0">
                <a:latin typeface="Helvetica" pitchFamily="2" charset="0"/>
              </a:rPr>
              <a:t>A policy tells us what to do in every state we might be in.</a:t>
            </a:r>
          </a:p>
          <a:p>
            <a:endParaRPr lang="en-US" sz="2400" dirty="0">
              <a:latin typeface="Helvetica" pitchFamily="2" charset="0"/>
            </a:endParaRPr>
          </a:p>
          <a:p>
            <a:r>
              <a:rPr lang="en-US" sz="2400" dirty="0">
                <a:latin typeface="Helvetica" pitchFamily="2" charset="0"/>
              </a:rPr>
              <a:t>For a deterministic decision process, a policy is simply a </a:t>
            </a:r>
            <a:r>
              <a:rPr lang="en-US" sz="2400" b="1" dirty="0">
                <a:latin typeface="Helvetica" pitchFamily="2" charset="0"/>
              </a:rPr>
              <a:t>plan</a:t>
            </a:r>
            <a:r>
              <a:rPr lang="en-US" sz="2400" dirty="0">
                <a:latin typeface="Helvetica" pitchFamily="2" charset="0"/>
              </a:rPr>
              <a:t>.</a:t>
            </a:r>
          </a:p>
          <a:p>
            <a:pPr lvl="1"/>
            <a:r>
              <a:rPr lang="en-US" sz="2200" dirty="0">
                <a:latin typeface="Helvetica" pitchFamily="2" charset="0"/>
              </a:rPr>
              <a:t>i.e., a set of steps that take us from a start state to an end state.</a:t>
            </a:r>
          </a:p>
          <a:p>
            <a:pPr lvl="1"/>
            <a:r>
              <a:rPr lang="en-US" sz="2200" dirty="0">
                <a:latin typeface="Helvetica" pitchFamily="2" charset="0"/>
              </a:rPr>
              <a:t>i.e., what we were talking about before we transitioned to ML.</a:t>
            </a:r>
          </a:p>
          <a:p>
            <a:pPr lvl="2"/>
            <a:r>
              <a:rPr lang="en-US" sz="2100" dirty="0">
                <a:latin typeface="Helvetica" pitchFamily="2" charset="0"/>
              </a:rPr>
              <a:t>In this example, “North, North, East, East, East” would be a good plan/policy that would take us from the start to a happy end.</a:t>
            </a: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cxnSp>
        <p:nvCxnSpPr>
          <p:cNvPr id="21" name="Straight Arrow Connector 20">
            <a:extLst>
              <a:ext uri="{FF2B5EF4-FFF2-40B4-BE49-F238E27FC236}">
                <a16:creationId xmlns:a16="http://schemas.microsoft.com/office/drawing/2014/main" id="{F3A93E26-B9F5-C64F-A6F4-F3F20BF86508}"/>
              </a:ext>
            </a:extLst>
          </p:cNvPr>
          <p:cNvCxnSpPr/>
          <p:nvPr/>
        </p:nvCxnSpPr>
        <p:spPr>
          <a:xfrm flipV="1">
            <a:off x="1066800" y="385888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6FBF12-D862-474D-B5BD-991738A54D7B}"/>
              </a:ext>
            </a:extLst>
          </p:cNvPr>
          <p:cNvCxnSpPr/>
          <p:nvPr/>
        </p:nvCxnSpPr>
        <p:spPr>
          <a:xfrm flipV="1">
            <a:off x="1066800" y="309240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A5F152-A970-914A-AE5C-3C936E033C09}"/>
              </a:ext>
            </a:extLst>
          </p:cNvPr>
          <p:cNvCxnSpPr/>
          <p:nvPr/>
        </p:nvCxnSpPr>
        <p:spPr>
          <a:xfrm rot="5400000" flipV="1">
            <a:off x="1066800" y="2247913"/>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ABA343-1A67-614A-8414-E3935BB99814}"/>
              </a:ext>
            </a:extLst>
          </p:cNvPr>
          <p:cNvCxnSpPr/>
          <p:nvPr/>
        </p:nvCxnSpPr>
        <p:spPr>
          <a:xfrm rot="5400000" flipV="1">
            <a:off x="1905844" y="2258034"/>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8E6026A-9A58-F244-8560-B7259197E0EB}"/>
              </a:ext>
            </a:extLst>
          </p:cNvPr>
          <p:cNvCxnSpPr/>
          <p:nvPr/>
        </p:nvCxnSpPr>
        <p:spPr>
          <a:xfrm rot="5400000" flipV="1">
            <a:off x="2602312" y="224374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51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157663" y="2033226"/>
            <a:ext cx="7144321" cy="3849624"/>
          </a:xfrm>
        </p:spPr>
        <p:txBody>
          <a:bodyPr>
            <a:normAutofit/>
          </a:bodyPr>
          <a:lstStyle/>
          <a:p>
            <a:pPr marL="0" indent="0" algn="ctr">
              <a:buNone/>
            </a:pPr>
            <a:r>
              <a:rPr lang="en-US" sz="2400" dirty="0">
                <a:latin typeface="Helvetica" pitchFamily="2" charset="0"/>
              </a:rPr>
              <a:t>BUT WHAT IF IT ISN’T DETERMINISTIC???</a:t>
            </a:r>
          </a:p>
          <a:p>
            <a:pPr marL="0" indent="0" algn="ctr">
              <a:buNone/>
            </a:pPr>
            <a:endParaRPr lang="en-US" sz="2400" dirty="0">
              <a:latin typeface="Helvetica" pitchFamily="2" charset="0"/>
            </a:endParaRPr>
          </a:p>
          <a:p>
            <a:pPr marL="0" indent="0" algn="ctr">
              <a:buNone/>
            </a:pPr>
            <a:r>
              <a:rPr lang="en-US" sz="2400" dirty="0">
                <a:latin typeface="Helvetica" pitchFamily="2" charset="0"/>
              </a:rPr>
              <a:t>What if you took an action…</a:t>
            </a:r>
          </a:p>
          <a:p>
            <a:pPr marL="0" indent="0" algn="ctr">
              <a:buNone/>
            </a:pPr>
            <a:endParaRPr lang="en-US" sz="2400" dirty="0">
              <a:latin typeface="Helvetica" pitchFamily="2" charset="0"/>
            </a:endParaRPr>
          </a:p>
          <a:p>
            <a:pPr marL="0" indent="0" algn="ctr">
              <a:buNone/>
            </a:pPr>
            <a:r>
              <a:rPr lang="en-US" sz="2400" dirty="0">
                <a:latin typeface="Helvetica" pitchFamily="2" charset="0"/>
              </a:rPr>
              <a:t>And you weren’t entirely sure what would happen as a result?</a:t>
            </a:r>
            <a:endParaRPr lang="en-US" sz="22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cxnSp>
        <p:nvCxnSpPr>
          <p:cNvPr id="21" name="Straight Arrow Connector 20">
            <a:extLst>
              <a:ext uri="{FF2B5EF4-FFF2-40B4-BE49-F238E27FC236}">
                <a16:creationId xmlns:a16="http://schemas.microsoft.com/office/drawing/2014/main" id="{F3A93E26-B9F5-C64F-A6F4-F3F20BF86508}"/>
              </a:ext>
            </a:extLst>
          </p:cNvPr>
          <p:cNvCxnSpPr/>
          <p:nvPr/>
        </p:nvCxnSpPr>
        <p:spPr>
          <a:xfrm flipV="1">
            <a:off x="1066800" y="385888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6FBF12-D862-474D-B5BD-991738A54D7B}"/>
              </a:ext>
            </a:extLst>
          </p:cNvPr>
          <p:cNvCxnSpPr/>
          <p:nvPr/>
        </p:nvCxnSpPr>
        <p:spPr>
          <a:xfrm flipV="1">
            <a:off x="2566987" y="385888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A5F152-A970-914A-AE5C-3C936E033C09}"/>
              </a:ext>
            </a:extLst>
          </p:cNvPr>
          <p:cNvCxnSpPr/>
          <p:nvPr/>
        </p:nvCxnSpPr>
        <p:spPr>
          <a:xfrm rot="5400000" flipV="1">
            <a:off x="1066800" y="2247913"/>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ABA343-1A67-614A-8414-E3935BB99814}"/>
              </a:ext>
            </a:extLst>
          </p:cNvPr>
          <p:cNvCxnSpPr>
            <a:cxnSpLocks/>
          </p:cNvCxnSpPr>
          <p:nvPr/>
        </p:nvCxnSpPr>
        <p:spPr>
          <a:xfrm>
            <a:off x="1834611" y="2247381"/>
            <a:ext cx="3" cy="4201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8E6026A-9A58-F244-8560-B7259197E0EB}"/>
              </a:ext>
            </a:extLst>
          </p:cNvPr>
          <p:cNvCxnSpPr>
            <a:cxnSpLocks/>
          </p:cNvCxnSpPr>
          <p:nvPr/>
        </p:nvCxnSpPr>
        <p:spPr>
          <a:xfrm>
            <a:off x="2425528" y="2420529"/>
            <a:ext cx="367691" cy="1404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3E3F0C-0F85-D845-9477-CD156D8994A7}"/>
              </a:ext>
            </a:extLst>
          </p:cNvPr>
          <p:cNvCxnSpPr/>
          <p:nvPr/>
        </p:nvCxnSpPr>
        <p:spPr>
          <a:xfrm rot="5400000" flipV="1">
            <a:off x="1103439" y="305337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01D297-7C00-3F4D-BB44-B3F03B7FB205}"/>
              </a:ext>
            </a:extLst>
          </p:cNvPr>
          <p:cNvCxnSpPr>
            <a:cxnSpLocks/>
          </p:cNvCxnSpPr>
          <p:nvPr/>
        </p:nvCxnSpPr>
        <p:spPr>
          <a:xfrm flipH="1">
            <a:off x="1564809" y="4035663"/>
            <a:ext cx="435053"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5887B1-6E3D-7845-8749-6C6FC83F6605}"/>
              </a:ext>
            </a:extLst>
          </p:cNvPr>
          <p:cNvCxnSpPr>
            <a:cxnSpLocks/>
          </p:cNvCxnSpPr>
          <p:nvPr/>
        </p:nvCxnSpPr>
        <p:spPr>
          <a:xfrm>
            <a:off x="3173922" y="4042724"/>
            <a:ext cx="367691" cy="1404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34AFF15-5373-2D47-A0CA-85E06F06D858}"/>
              </a:ext>
            </a:extLst>
          </p:cNvPr>
          <p:cNvCxnSpPr>
            <a:cxnSpLocks/>
          </p:cNvCxnSpPr>
          <p:nvPr/>
        </p:nvCxnSpPr>
        <p:spPr>
          <a:xfrm>
            <a:off x="2418464" y="3230155"/>
            <a:ext cx="367691" cy="1404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420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157663" y="2033226"/>
            <a:ext cx="7144321" cy="3849624"/>
          </a:xfrm>
        </p:spPr>
        <p:txBody>
          <a:bodyPr>
            <a:normAutofit fontScale="92500" lnSpcReduction="10000"/>
          </a:bodyPr>
          <a:lstStyle/>
          <a:p>
            <a:pPr marL="0" indent="0" algn="ctr">
              <a:buNone/>
            </a:pPr>
            <a:r>
              <a:rPr lang="en-US" sz="2400" dirty="0">
                <a:latin typeface="Helvetica" pitchFamily="2" charset="0"/>
              </a:rPr>
              <a:t>Like… for example…</a:t>
            </a:r>
          </a:p>
          <a:p>
            <a:pPr marL="0" indent="0" algn="ctr">
              <a:buNone/>
            </a:pPr>
            <a:endParaRPr lang="en-US" sz="2400" dirty="0">
              <a:latin typeface="Helvetica" pitchFamily="2" charset="0"/>
            </a:endParaRPr>
          </a:p>
          <a:p>
            <a:pPr marL="0" indent="0" algn="ctr">
              <a:buNone/>
            </a:pPr>
            <a:r>
              <a:rPr lang="en-US" sz="2400" dirty="0">
                <a:latin typeface="Helvetica" pitchFamily="2" charset="0"/>
              </a:rPr>
              <a:t>What if we were in this situation again…</a:t>
            </a:r>
          </a:p>
          <a:p>
            <a:pPr marL="0" indent="0" algn="ctr">
              <a:buNone/>
            </a:pPr>
            <a:endParaRPr lang="en-US" sz="2400" dirty="0">
              <a:latin typeface="Helvetica" pitchFamily="2" charset="0"/>
            </a:endParaRPr>
          </a:p>
          <a:p>
            <a:pPr marL="0" indent="0" algn="ctr">
              <a:buNone/>
            </a:pPr>
            <a:r>
              <a:rPr lang="en-US" sz="2400" dirty="0">
                <a:latin typeface="Helvetica" pitchFamily="2" charset="0"/>
              </a:rPr>
              <a:t>And we take the NORTH action (as opposed to the East action like before)…</a:t>
            </a:r>
          </a:p>
          <a:p>
            <a:pPr marL="0" indent="0" algn="ctr">
              <a:buNone/>
            </a:pPr>
            <a:endParaRPr lang="en-US" sz="2400" dirty="0">
              <a:latin typeface="Helvetica" pitchFamily="2" charset="0"/>
            </a:endParaRPr>
          </a:p>
          <a:p>
            <a:pPr marL="0" indent="0" algn="ctr">
              <a:buNone/>
            </a:pPr>
            <a:r>
              <a:rPr lang="en-US" sz="2400" dirty="0">
                <a:latin typeface="Helvetica" pitchFamily="2" charset="0"/>
              </a:rPr>
              <a:t>But we STILL end up moving east into the fire anyway?</a:t>
            </a:r>
            <a:endParaRPr lang="en-US" sz="22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1" name="Group 40">
            <a:extLst>
              <a:ext uri="{FF2B5EF4-FFF2-40B4-BE49-F238E27FC236}">
                <a16:creationId xmlns:a16="http://schemas.microsoft.com/office/drawing/2014/main" id="{491DA3D8-E512-77FD-7C47-59F5AA784497}"/>
              </a:ext>
            </a:extLst>
          </p:cNvPr>
          <p:cNvGrpSpPr/>
          <p:nvPr/>
        </p:nvGrpSpPr>
        <p:grpSpPr>
          <a:xfrm>
            <a:off x="735751" y="2033226"/>
            <a:ext cx="2351316" cy="1763487"/>
            <a:chOff x="735751" y="2033226"/>
            <a:chExt cx="2351316" cy="1763487"/>
          </a:xfrm>
        </p:grpSpPr>
        <p:sp>
          <p:nvSpPr>
            <p:cNvPr id="42" name="Rectangle 41">
              <a:extLst>
                <a:ext uri="{FF2B5EF4-FFF2-40B4-BE49-F238E27FC236}">
                  <a16:creationId xmlns:a16="http://schemas.microsoft.com/office/drawing/2014/main" id="{2D4C8602-A6A5-6647-F886-C953E209BCE5}"/>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C1D3AE9D-E220-1FE6-4CFE-DA60A410CBB6}"/>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30B9B023-61F1-7936-F043-FC208FA1B434}"/>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5" name="Rectangle 44">
              <a:extLst>
                <a:ext uri="{FF2B5EF4-FFF2-40B4-BE49-F238E27FC236}">
                  <a16:creationId xmlns:a16="http://schemas.microsoft.com/office/drawing/2014/main" id="{9B96356A-A62D-A8F3-1E30-3FE8B5D8A68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6" name="Rectangle 45">
              <a:extLst>
                <a:ext uri="{FF2B5EF4-FFF2-40B4-BE49-F238E27FC236}">
                  <a16:creationId xmlns:a16="http://schemas.microsoft.com/office/drawing/2014/main" id="{FDE9F38D-44FD-180D-E9B8-B7E6F7B1600B}"/>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269FAEB9-4A27-0DE2-CAB9-F2B7464B12C8}"/>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22AEE50F-E41C-ABE1-A36D-734381A6ABFE}"/>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9" name="Rectangle 48">
              <a:extLst>
                <a:ext uri="{FF2B5EF4-FFF2-40B4-BE49-F238E27FC236}">
                  <a16:creationId xmlns:a16="http://schemas.microsoft.com/office/drawing/2014/main" id="{43839546-8C2B-7438-DE12-5F10EC06D3A3}"/>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38CEE285-4541-0945-5222-84ED69462362}"/>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1" name="Rectangle 50">
              <a:extLst>
                <a:ext uri="{FF2B5EF4-FFF2-40B4-BE49-F238E27FC236}">
                  <a16:creationId xmlns:a16="http://schemas.microsoft.com/office/drawing/2014/main" id="{AD998E5A-FCD8-4C16-D3C9-5059D14F0C01}"/>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2" name="Rectangle 51">
              <a:extLst>
                <a:ext uri="{FF2B5EF4-FFF2-40B4-BE49-F238E27FC236}">
                  <a16:creationId xmlns:a16="http://schemas.microsoft.com/office/drawing/2014/main" id="{D9EE6330-385D-07B4-CD44-1EC0A66BDCD9}"/>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3" name="Rectangle 52">
              <a:extLst>
                <a:ext uri="{FF2B5EF4-FFF2-40B4-BE49-F238E27FC236}">
                  <a16:creationId xmlns:a16="http://schemas.microsoft.com/office/drawing/2014/main" id="{A2CB13DD-47B8-D992-7276-47E6C01E775A}"/>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54" name="Picture 53">
              <a:extLst>
                <a:ext uri="{FF2B5EF4-FFF2-40B4-BE49-F238E27FC236}">
                  <a16:creationId xmlns:a16="http://schemas.microsoft.com/office/drawing/2014/main" id="{4399952F-B836-1D1B-D820-0EE811A54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41" y="2650030"/>
              <a:ext cx="534555" cy="534555"/>
            </a:xfrm>
            <a:prstGeom prst="rect">
              <a:avLst/>
            </a:prstGeom>
          </p:spPr>
        </p:pic>
        <p:pic>
          <p:nvPicPr>
            <p:cNvPr id="55" name="Picture 54">
              <a:extLst>
                <a:ext uri="{FF2B5EF4-FFF2-40B4-BE49-F238E27FC236}">
                  <a16:creationId xmlns:a16="http://schemas.microsoft.com/office/drawing/2014/main" id="{FC6F8B30-31E7-F49C-8D77-3B25027D66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56" name="Picture 55">
              <a:extLst>
                <a:ext uri="{FF2B5EF4-FFF2-40B4-BE49-F238E27FC236}">
                  <a16:creationId xmlns:a16="http://schemas.microsoft.com/office/drawing/2014/main" id="{283093A3-0248-AA6C-DA43-CBAC78E37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cxnSp>
        <p:nvCxnSpPr>
          <p:cNvPr id="57" name="Straight Arrow Connector 56">
            <a:extLst>
              <a:ext uri="{FF2B5EF4-FFF2-40B4-BE49-F238E27FC236}">
                <a16:creationId xmlns:a16="http://schemas.microsoft.com/office/drawing/2014/main" id="{33F86D49-5317-34C1-1196-63FCC7ED309D}"/>
              </a:ext>
            </a:extLst>
          </p:cNvPr>
          <p:cNvCxnSpPr>
            <a:cxnSpLocks/>
          </p:cNvCxnSpPr>
          <p:nvPr/>
        </p:nvCxnSpPr>
        <p:spPr>
          <a:xfrm>
            <a:off x="1809358" y="3839576"/>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A9C4A74-38B7-42F4-738C-6B49779B4041}"/>
              </a:ext>
            </a:extLst>
          </p:cNvPr>
          <p:cNvSpPr txBox="1"/>
          <p:nvPr/>
        </p:nvSpPr>
        <p:spPr>
          <a:xfrm>
            <a:off x="1826166" y="3974524"/>
            <a:ext cx="1390124" cy="461665"/>
          </a:xfrm>
          <a:prstGeom prst="rect">
            <a:avLst/>
          </a:prstGeom>
          <a:noFill/>
        </p:spPr>
        <p:txBody>
          <a:bodyPr wrap="square" rtlCol="0">
            <a:spAutoFit/>
          </a:bodyPr>
          <a:lstStyle/>
          <a:p>
            <a:r>
              <a:rPr lang="en-US" sz="1200" dirty="0">
                <a:latin typeface="Helvetica" pitchFamily="2" charset="0"/>
                <a:ea typeface="Linux Libertine" panose="02000503000000000000" pitchFamily="2" charset="0"/>
                <a:cs typeface="Linux Libertine" panose="02000503000000000000" pitchFamily="2" charset="0"/>
              </a:rPr>
              <a:t>*NORTH* action </a:t>
            </a:r>
          </a:p>
          <a:p>
            <a:r>
              <a:rPr lang="en-US" sz="1200" dirty="0">
                <a:latin typeface="Helvetica" pitchFamily="2" charset="0"/>
                <a:ea typeface="Linux Libertine" panose="02000503000000000000" pitchFamily="2" charset="0"/>
                <a:cs typeface="Linux Libertine" panose="02000503000000000000" pitchFamily="2" charset="0"/>
              </a:rPr>
              <a:t>taken</a:t>
            </a:r>
          </a:p>
        </p:txBody>
      </p:sp>
      <p:grpSp>
        <p:nvGrpSpPr>
          <p:cNvPr id="59" name="Group 58">
            <a:extLst>
              <a:ext uri="{FF2B5EF4-FFF2-40B4-BE49-F238E27FC236}">
                <a16:creationId xmlns:a16="http://schemas.microsoft.com/office/drawing/2014/main" id="{1B603C3E-5390-5AED-6B8B-08D233D28361}"/>
              </a:ext>
            </a:extLst>
          </p:cNvPr>
          <p:cNvGrpSpPr/>
          <p:nvPr/>
        </p:nvGrpSpPr>
        <p:grpSpPr>
          <a:xfrm>
            <a:off x="650508" y="4735524"/>
            <a:ext cx="2351316" cy="1763487"/>
            <a:chOff x="735751" y="2033226"/>
            <a:chExt cx="2351316" cy="1763487"/>
          </a:xfrm>
        </p:grpSpPr>
        <p:sp>
          <p:nvSpPr>
            <p:cNvPr id="60" name="Rectangle 59">
              <a:extLst>
                <a:ext uri="{FF2B5EF4-FFF2-40B4-BE49-F238E27FC236}">
                  <a16:creationId xmlns:a16="http://schemas.microsoft.com/office/drawing/2014/main" id="{B24F4212-BDB9-3B00-8B62-A9C8EF203199}"/>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1" name="Rectangle 60">
              <a:extLst>
                <a:ext uri="{FF2B5EF4-FFF2-40B4-BE49-F238E27FC236}">
                  <a16:creationId xmlns:a16="http://schemas.microsoft.com/office/drawing/2014/main" id="{508AD34A-B9EB-FAC0-0C29-1B5B53F68D13}"/>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2" name="Rectangle 61">
              <a:extLst>
                <a:ext uri="{FF2B5EF4-FFF2-40B4-BE49-F238E27FC236}">
                  <a16:creationId xmlns:a16="http://schemas.microsoft.com/office/drawing/2014/main" id="{DFFA5730-A58F-B6B2-208B-3830CE2416DB}"/>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3" name="Rectangle 62">
              <a:extLst>
                <a:ext uri="{FF2B5EF4-FFF2-40B4-BE49-F238E27FC236}">
                  <a16:creationId xmlns:a16="http://schemas.microsoft.com/office/drawing/2014/main" id="{BD3D526B-32F7-70F2-241B-CAAC18A28CB4}"/>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810BBAC0-3BF4-77B1-D1A3-FF2B801C2FEB}"/>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D8AD398D-0EAA-940E-5798-30B82A256BFD}"/>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BF9EF657-27B6-4A62-29F7-0AA8720A8F81}"/>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01E4D6F9-22FF-648A-5BD1-8CC058799F26}"/>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8" name="Rectangle 67">
              <a:extLst>
                <a:ext uri="{FF2B5EF4-FFF2-40B4-BE49-F238E27FC236}">
                  <a16:creationId xmlns:a16="http://schemas.microsoft.com/office/drawing/2014/main" id="{8A15D819-4D71-DE2D-5121-44926809CB37}"/>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7E0BE0DF-41A0-2A9D-491F-18988E7B29FD}"/>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0" name="Rectangle 69">
              <a:extLst>
                <a:ext uri="{FF2B5EF4-FFF2-40B4-BE49-F238E27FC236}">
                  <a16:creationId xmlns:a16="http://schemas.microsoft.com/office/drawing/2014/main" id="{1558AC31-E38C-0A81-030D-2AA4EF80D7FC}"/>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C7BA5247-399B-1BC6-D19E-F6BCD0731D1A}"/>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72" name="Picture 71">
              <a:extLst>
                <a:ext uri="{FF2B5EF4-FFF2-40B4-BE49-F238E27FC236}">
                  <a16:creationId xmlns:a16="http://schemas.microsoft.com/office/drawing/2014/main" id="{DC31E344-A13E-9BB7-D12F-5664B74A78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73" name="Picture 72">
              <a:extLst>
                <a:ext uri="{FF2B5EF4-FFF2-40B4-BE49-F238E27FC236}">
                  <a16:creationId xmlns:a16="http://schemas.microsoft.com/office/drawing/2014/main" id="{586F8810-E968-04FC-B6C2-A05BFA815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pic>
          <p:nvPicPr>
            <p:cNvPr id="74" name="Picture 73">
              <a:extLst>
                <a:ext uri="{FF2B5EF4-FFF2-40B4-BE49-F238E27FC236}">
                  <a16:creationId xmlns:a16="http://schemas.microsoft.com/office/drawing/2014/main" id="{B119989F-1C72-7B68-89B1-484B26CEB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435" y="2674327"/>
              <a:ext cx="534555" cy="534555"/>
            </a:xfrm>
            <a:prstGeom prst="rect">
              <a:avLst/>
            </a:prstGeom>
          </p:spPr>
        </p:pic>
      </p:grpSp>
      <p:sp>
        <p:nvSpPr>
          <p:cNvPr id="75" name="TextBox 74">
            <a:extLst>
              <a:ext uri="{FF2B5EF4-FFF2-40B4-BE49-F238E27FC236}">
                <a16:creationId xmlns:a16="http://schemas.microsoft.com/office/drawing/2014/main" id="{FCF1AD77-EB7C-0B23-3862-745E5BD0529F}"/>
              </a:ext>
            </a:extLst>
          </p:cNvPr>
          <p:cNvSpPr txBox="1"/>
          <p:nvPr/>
        </p:nvSpPr>
        <p:spPr>
          <a:xfrm>
            <a:off x="3731990" y="2668747"/>
            <a:ext cx="42862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76" name="Right Brace 75">
            <a:extLst>
              <a:ext uri="{FF2B5EF4-FFF2-40B4-BE49-F238E27FC236}">
                <a16:creationId xmlns:a16="http://schemas.microsoft.com/office/drawing/2014/main" id="{81F05D98-C552-9379-2EAC-A0C938A2026D}"/>
              </a:ext>
            </a:extLst>
          </p:cNvPr>
          <p:cNvSpPr/>
          <p:nvPr/>
        </p:nvSpPr>
        <p:spPr>
          <a:xfrm>
            <a:off x="3216290" y="206753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77" name="TextBox 76">
            <a:extLst>
              <a:ext uri="{FF2B5EF4-FFF2-40B4-BE49-F238E27FC236}">
                <a16:creationId xmlns:a16="http://schemas.microsoft.com/office/drawing/2014/main" id="{88B2D3D0-CDA8-4913-7CD9-FDC32BFE1870}"/>
              </a:ext>
            </a:extLst>
          </p:cNvPr>
          <p:cNvSpPr txBox="1"/>
          <p:nvPr/>
        </p:nvSpPr>
        <p:spPr>
          <a:xfrm>
            <a:off x="3743272" y="5261537"/>
            <a:ext cx="527035" cy="492443"/>
          </a:xfrm>
          <a:prstGeom prst="rect">
            <a:avLst/>
          </a:prstGeom>
          <a:noFill/>
        </p:spPr>
        <p:txBody>
          <a:bodyPr wrap="square" rtlCol="0">
            <a:spAutoFit/>
          </a:bodyPr>
          <a:lstStyle/>
          <a:p>
            <a:r>
              <a:rPr lang="en-US" sz="2600" i="1" dirty="0">
                <a:solidFill>
                  <a:srgbClr val="FF0000"/>
                </a:solidFill>
                <a:latin typeface="Helvetica" pitchFamily="2" charset="0"/>
              </a:rPr>
              <a:t>s’</a:t>
            </a:r>
          </a:p>
        </p:txBody>
      </p:sp>
      <p:sp>
        <p:nvSpPr>
          <p:cNvPr id="78" name="Right Brace 77">
            <a:extLst>
              <a:ext uri="{FF2B5EF4-FFF2-40B4-BE49-F238E27FC236}">
                <a16:creationId xmlns:a16="http://schemas.microsoft.com/office/drawing/2014/main" id="{F58434EF-1D10-3362-BEC6-0FB2FAE534AA}"/>
              </a:ext>
            </a:extLst>
          </p:cNvPr>
          <p:cNvSpPr/>
          <p:nvPr/>
        </p:nvSpPr>
        <p:spPr>
          <a:xfrm>
            <a:off x="3227572" y="4660326"/>
            <a:ext cx="527035" cy="1729176"/>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79" name="TextBox 78">
            <a:extLst>
              <a:ext uri="{FF2B5EF4-FFF2-40B4-BE49-F238E27FC236}">
                <a16:creationId xmlns:a16="http://schemas.microsoft.com/office/drawing/2014/main" id="{AD9F76C6-43F1-B940-E3B2-1C2E7FD020FC}"/>
              </a:ext>
            </a:extLst>
          </p:cNvPr>
          <p:cNvSpPr txBox="1"/>
          <p:nvPr/>
        </p:nvSpPr>
        <p:spPr>
          <a:xfrm>
            <a:off x="3728501" y="3918657"/>
            <a:ext cx="428625" cy="492443"/>
          </a:xfrm>
          <a:prstGeom prst="rect">
            <a:avLst/>
          </a:prstGeom>
          <a:noFill/>
        </p:spPr>
        <p:txBody>
          <a:bodyPr wrap="square" rtlCol="0">
            <a:spAutoFit/>
          </a:bodyPr>
          <a:lstStyle/>
          <a:p>
            <a:r>
              <a:rPr lang="en-US" sz="2600" i="1" dirty="0">
                <a:solidFill>
                  <a:srgbClr val="FF0000"/>
                </a:solidFill>
                <a:latin typeface="Helvetica" pitchFamily="2" charset="0"/>
              </a:rPr>
              <a:t>a</a:t>
            </a:r>
          </a:p>
        </p:txBody>
      </p:sp>
      <p:cxnSp>
        <p:nvCxnSpPr>
          <p:cNvPr id="80" name="Straight Arrow Connector 79">
            <a:extLst>
              <a:ext uri="{FF2B5EF4-FFF2-40B4-BE49-F238E27FC236}">
                <a16:creationId xmlns:a16="http://schemas.microsoft.com/office/drawing/2014/main" id="{E72531D2-1190-36ED-ECA1-C9B0A4788E8F}"/>
              </a:ext>
            </a:extLst>
          </p:cNvPr>
          <p:cNvCxnSpPr>
            <a:cxnSpLocks/>
            <a:stCxn id="79" idx="1"/>
          </p:cNvCxnSpPr>
          <p:nvPr/>
        </p:nvCxnSpPr>
        <p:spPr>
          <a:xfrm flipH="1">
            <a:off x="3227572" y="4164879"/>
            <a:ext cx="50092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28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157663" y="2033226"/>
            <a:ext cx="7144321" cy="3849624"/>
          </a:xfrm>
        </p:spPr>
        <p:txBody>
          <a:bodyPr>
            <a:normAutofit lnSpcReduction="10000"/>
          </a:bodyPr>
          <a:lstStyle/>
          <a:p>
            <a:r>
              <a:rPr lang="en-US" sz="2400" dirty="0">
                <a:latin typeface="Helvetica" pitchFamily="2" charset="0"/>
              </a:rPr>
              <a:t>Enter Dr. Markov!</a:t>
            </a:r>
          </a:p>
          <a:p>
            <a:endParaRPr lang="en-US" sz="2400" dirty="0">
              <a:latin typeface="Helvetica" pitchFamily="2" charset="0"/>
            </a:endParaRPr>
          </a:p>
          <a:p>
            <a:r>
              <a:rPr lang="en-US" sz="2400" dirty="0">
                <a:latin typeface="Helvetica" pitchFamily="2" charset="0"/>
              </a:rPr>
              <a:t>Andrey Markov was a famous mathematician who studied stochastic processes.</a:t>
            </a:r>
          </a:p>
          <a:p>
            <a:pPr lvl="1"/>
            <a:r>
              <a:rPr lang="en-US" sz="2200" dirty="0">
                <a:latin typeface="Helvetica" pitchFamily="2" charset="0"/>
              </a:rPr>
              <a:t>i.e., probability and random variables!</a:t>
            </a:r>
          </a:p>
          <a:p>
            <a:pPr lvl="1"/>
            <a:endParaRPr lang="en-US" sz="2200" dirty="0">
              <a:latin typeface="Helvetica" pitchFamily="2" charset="0"/>
            </a:endParaRPr>
          </a:p>
          <a:p>
            <a:r>
              <a:rPr lang="en-US" sz="2400" dirty="0">
                <a:latin typeface="Helvetica" pitchFamily="2" charset="0"/>
              </a:rPr>
              <a:t>Let’s chat about his eponymous </a:t>
            </a:r>
            <a:r>
              <a:rPr lang="en-US" sz="2400" b="1" dirty="0">
                <a:latin typeface="Helvetica" pitchFamily="2" charset="0"/>
              </a:rPr>
              <a:t>Markov Property</a:t>
            </a:r>
            <a:r>
              <a:rPr lang="en-US" sz="2400" dirty="0">
                <a:latin typeface="Helvetica" pitchFamily="2" charset="0"/>
              </a:rPr>
              <a:t>.</a:t>
            </a:r>
          </a:p>
          <a:p>
            <a:endParaRPr lang="en-US" sz="22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41" name="Picture 40">
            <a:extLst>
              <a:ext uri="{FF2B5EF4-FFF2-40B4-BE49-F238E27FC236}">
                <a16:creationId xmlns:a16="http://schemas.microsoft.com/office/drawing/2014/main" id="{A120A86C-27CA-9142-AFC1-214B06C77182}"/>
              </a:ext>
            </a:extLst>
          </p:cNvPr>
          <p:cNvPicPr>
            <a:picLocks noChangeAspect="1"/>
          </p:cNvPicPr>
          <p:nvPr/>
        </p:nvPicPr>
        <p:blipFill>
          <a:blip r:embed="rId2"/>
          <a:stretch>
            <a:fillRect/>
          </a:stretch>
        </p:blipFill>
        <p:spPr>
          <a:xfrm>
            <a:off x="890016" y="2033226"/>
            <a:ext cx="2633245" cy="3430939"/>
          </a:xfrm>
          <a:prstGeom prst="rect">
            <a:avLst/>
          </a:prstGeom>
        </p:spPr>
      </p:pic>
    </p:spTree>
    <p:extLst>
      <p:ext uri="{BB962C8B-B14F-4D97-AF65-F5344CB8AC3E}">
        <p14:creationId xmlns:p14="http://schemas.microsoft.com/office/powerpoint/2010/main" val="297340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lnSpcReduction="10000"/>
          </a:bodyPr>
          <a:lstStyle/>
          <a:p>
            <a:r>
              <a:rPr lang="en-US" sz="2400" dirty="0">
                <a:latin typeface="Helvetica" pitchFamily="2" charset="0"/>
              </a:rPr>
              <a:t>Now that we are living in stochastic world, we don’t know with one hundred percent confidence what state we end up in after we take an action.</a:t>
            </a:r>
          </a:p>
          <a:p>
            <a:endParaRPr lang="en-US" sz="2400" dirty="0">
              <a:latin typeface="Helvetica" pitchFamily="2" charset="0"/>
            </a:endParaRPr>
          </a:p>
          <a:p>
            <a:r>
              <a:rPr lang="en-US" sz="2400" dirty="0">
                <a:latin typeface="Helvetica" pitchFamily="2" charset="0"/>
              </a:rPr>
              <a:t>BUT, we will assume these transitions have the </a:t>
            </a:r>
            <a:r>
              <a:rPr lang="en-US" sz="2400" b="1" dirty="0">
                <a:latin typeface="Helvetica" pitchFamily="2" charset="0"/>
              </a:rPr>
              <a:t>Markov property </a:t>
            </a:r>
            <a:r>
              <a:rPr lang="en-US" sz="2400" dirty="0">
                <a:latin typeface="Helvetica" pitchFamily="2" charset="0"/>
              </a:rPr>
              <a:t>(or are </a:t>
            </a:r>
            <a:r>
              <a:rPr lang="en-US" sz="2400" b="1" dirty="0">
                <a:latin typeface="Helvetica" pitchFamily="2" charset="0"/>
              </a:rPr>
              <a:t>Markovian</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OK, great! But what IS the Markov property…?</a:t>
            </a: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spTree>
    <p:extLst>
      <p:ext uri="{BB962C8B-B14F-4D97-AF65-F5344CB8AC3E}">
        <p14:creationId xmlns:p14="http://schemas.microsoft.com/office/powerpoint/2010/main" val="14133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Problems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But then it also is introducing a lot of new terms and concepts too!</a:t>
            </a:r>
            <a:endParaRPr lang="en-US" sz="2400" b="1" dirty="0">
              <a:latin typeface="Helvetica" pitchFamily="2" charset="0"/>
            </a:endParaRPr>
          </a:p>
          <a:p>
            <a:r>
              <a:rPr lang="en-US" sz="2400" dirty="0">
                <a:latin typeface="Helvetica" pitchFamily="2" charset="0"/>
              </a:rPr>
              <a:t>As the title mentions, we’re talking about Markov Decision Problems.</a:t>
            </a:r>
          </a:p>
          <a:p>
            <a:endParaRPr lang="en-US" sz="2400" dirty="0">
              <a:latin typeface="Helvetica" pitchFamily="2" charset="0"/>
            </a:endParaRPr>
          </a:p>
          <a:p>
            <a:r>
              <a:rPr lang="en-US" sz="2400" dirty="0">
                <a:latin typeface="Helvetica" pitchFamily="2" charset="0"/>
              </a:rPr>
              <a:t>Maybe you’ve heard/worked with “Markov Chains” or the “Markov Property” before.</a:t>
            </a:r>
          </a:p>
          <a:p>
            <a:endParaRPr lang="en-US" sz="2400" dirty="0">
              <a:latin typeface="Helvetica" pitchFamily="2" charset="0"/>
            </a:endParaRPr>
          </a:p>
          <a:p>
            <a:r>
              <a:rPr lang="en-US" sz="2400" dirty="0">
                <a:latin typeface="Helvetica" pitchFamily="2" charset="0"/>
              </a:rPr>
              <a:t>When you hear </a:t>
            </a:r>
            <a:r>
              <a:rPr lang="en-US" sz="2400" b="1" dirty="0">
                <a:latin typeface="Helvetica" pitchFamily="2" charset="0"/>
              </a:rPr>
              <a:t>Markovian</a:t>
            </a:r>
            <a:r>
              <a:rPr lang="en-US" sz="2400" dirty="0">
                <a:latin typeface="Helvetica" pitchFamily="2" charset="0"/>
              </a:rPr>
              <a:t> you can think to yourself “Ah, we’re going to be dealing with state transitions that have probabilities attached to them…”</a:t>
            </a:r>
          </a:p>
          <a:p>
            <a:pPr lvl="1"/>
            <a:r>
              <a:rPr lang="en-US" sz="2000" dirty="0">
                <a:latin typeface="Helvetica" pitchFamily="2" charset="0"/>
              </a:rPr>
              <a:t>i.e., ”random” state transitions!</a:t>
            </a:r>
          </a:p>
          <a:p>
            <a:endParaRPr lang="en-US" sz="2400" dirty="0">
              <a:latin typeface="Helvetica" pitchFamily="2" charset="0"/>
            </a:endParaRPr>
          </a:p>
        </p:txBody>
      </p:sp>
    </p:spTree>
    <p:extLst>
      <p:ext uri="{BB962C8B-B14F-4D97-AF65-F5344CB8AC3E}">
        <p14:creationId xmlns:p14="http://schemas.microsoft.com/office/powerpoint/2010/main" val="2412165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a:bodyPr>
          <a:lstStyle/>
          <a:p>
            <a:r>
              <a:rPr lang="en-US" sz="2400" dirty="0">
                <a:latin typeface="Helvetica" pitchFamily="2" charset="0"/>
              </a:rPr>
              <a:t>The Markov property states that *what came before* doesn’t matter for the current transition. </a:t>
            </a:r>
          </a:p>
          <a:p>
            <a:endParaRPr lang="en-US" sz="2400" dirty="0">
              <a:latin typeface="Helvetica" pitchFamily="2" charset="0"/>
            </a:endParaRPr>
          </a:p>
          <a:p>
            <a:r>
              <a:rPr lang="en-US" sz="2400" dirty="0">
                <a:latin typeface="Helvetica" pitchFamily="2" charset="0"/>
              </a:rPr>
              <a:t>The only thing that matters is *where we are now* i.e., the current state, and the action we take in it.</a:t>
            </a:r>
          </a:p>
          <a:p>
            <a:endParaRPr lang="en-US" sz="2400" dirty="0">
              <a:latin typeface="Helvetica" pitchFamily="2" charset="0"/>
            </a:endParaRPr>
          </a:p>
          <a:p>
            <a:endParaRPr lang="en-US" sz="2400" dirty="0">
              <a:latin typeface="Helvetica" pitchFamily="2" charset="0"/>
            </a:endParaRP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spTree>
    <p:extLst>
      <p:ext uri="{BB962C8B-B14F-4D97-AF65-F5344CB8AC3E}">
        <p14:creationId xmlns:p14="http://schemas.microsoft.com/office/powerpoint/2010/main" val="2081219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a:bodyPr>
          <a:lstStyle/>
          <a:p>
            <a:r>
              <a:rPr lang="en-US" sz="2400" dirty="0">
                <a:latin typeface="Helvetica" pitchFamily="2" charset="0"/>
              </a:rPr>
              <a:t>The Markov property states that *what came before* doesn’t matter for the current transition. The only thing that matters is *where we are now* i.e., the current state, and the action we take in it.</a:t>
            </a:r>
          </a:p>
          <a:p>
            <a:endParaRPr lang="en-US" sz="2400" dirty="0">
              <a:latin typeface="Helvetica" pitchFamily="2" charset="0"/>
            </a:endParaRPr>
          </a:p>
          <a:p>
            <a:r>
              <a:rPr lang="en-US" sz="2400" dirty="0">
                <a:latin typeface="Helvetica" pitchFamily="2" charset="0"/>
              </a:rPr>
              <a:t>In other words, it doesn’t matter if we got to our current state with a sequence actions that follow this </a:t>
            </a:r>
            <a:r>
              <a:rPr lang="en-US" sz="2400" dirty="0">
                <a:solidFill>
                  <a:srgbClr val="00B050"/>
                </a:solidFill>
                <a:latin typeface="Helvetica" pitchFamily="2" charset="0"/>
              </a:rPr>
              <a:t>green path</a:t>
            </a:r>
            <a:r>
              <a:rPr lang="en-US" sz="2400" dirty="0">
                <a:latin typeface="Helvetica" pitchFamily="2" charset="0"/>
              </a:rPr>
              <a:t>…</a:t>
            </a:r>
          </a:p>
          <a:p>
            <a:endParaRPr lang="en-US" sz="2400" dirty="0">
              <a:latin typeface="Helvetica" pitchFamily="2" charset="0"/>
            </a:endParaRP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cxnSp>
        <p:nvCxnSpPr>
          <p:cNvPr id="35" name="Straight Arrow Connector 34">
            <a:extLst>
              <a:ext uri="{FF2B5EF4-FFF2-40B4-BE49-F238E27FC236}">
                <a16:creationId xmlns:a16="http://schemas.microsoft.com/office/drawing/2014/main" id="{B5B6D612-1CAA-C74A-A3D4-C007733933FD}"/>
              </a:ext>
            </a:extLst>
          </p:cNvPr>
          <p:cNvCxnSpPr/>
          <p:nvPr/>
        </p:nvCxnSpPr>
        <p:spPr>
          <a:xfrm rot="5400000" flipV="1">
            <a:off x="890017"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250C3A7-EC08-DD44-889D-D16BD396F18A}"/>
              </a:ext>
            </a:extLst>
          </p:cNvPr>
          <p:cNvCxnSpPr/>
          <p:nvPr/>
        </p:nvCxnSpPr>
        <p:spPr>
          <a:xfrm rot="5400000" flipV="1">
            <a:off x="1663212"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885E55-151A-3846-A706-A6521291E987}"/>
              </a:ext>
            </a:extLst>
          </p:cNvPr>
          <p:cNvCxnSpPr>
            <a:cxnSpLocks/>
          </p:cNvCxnSpPr>
          <p:nvPr/>
        </p:nvCxnSpPr>
        <p:spPr>
          <a:xfrm flipV="1">
            <a:off x="2410984" y="3287396"/>
            <a:ext cx="3" cy="43073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25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a:bodyPr>
          <a:lstStyle/>
          <a:p>
            <a:r>
              <a:rPr lang="en-US" sz="2400" dirty="0">
                <a:latin typeface="Helvetica" pitchFamily="2" charset="0"/>
              </a:rPr>
              <a:t>The Markov property states that *what came before* doesn’t matter for the current transition. The only thing that matters is *where we are now* i.e., the current state and the action we take in it.</a:t>
            </a:r>
          </a:p>
          <a:p>
            <a:endParaRPr lang="en-US" sz="2400" dirty="0">
              <a:latin typeface="Helvetica" pitchFamily="2" charset="0"/>
            </a:endParaRPr>
          </a:p>
          <a:p>
            <a:r>
              <a:rPr lang="en-US" sz="2400" dirty="0">
                <a:latin typeface="Helvetica" pitchFamily="2" charset="0"/>
              </a:rPr>
              <a:t>Or we followed this </a:t>
            </a:r>
            <a:r>
              <a:rPr lang="en-US" sz="2400" dirty="0">
                <a:solidFill>
                  <a:srgbClr val="FF0000"/>
                </a:solidFill>
                <a:latin typeface="Helvetica" pitchFamily="2" charset="0"/>
              </a:rPr>
              <a:t>red path</a:t>
            </a:r>
            <a:r>
              <a:rPr lang="en-US" sz="2400" dirty="0">
                <a:latin typeface="Helvetica" pitchFamily="2" charset="0"/>
              </a:rPr>
              <a:t>…</a:t>
            </a:r>
          </a:p>
          <a:p>
            <a:endParaRPr lang="en-US" sz="2400" dirty="0">
              <a:latin typeface="Helvetica" pitchFamily="2" charset="0"/>
            </a:endParaRP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cxnSp>
        <p:nvCxnSpPr>
          <p:cNvPr id="35" name="Straight Arrow Connector 34">
            <a:extLst>
              <a:ext uri="{FF2B5EF4-FFF2-40B4-BE49-F238E27FC236}">
                <a16:creationId xmlns:a16="http://schemas.microsoft.com/office/drawing/2014/main" id="{B5B6D612-1CAA-C74A-A3D4-C007733933FD}"/>
              </a:ext>
            </a:extLst>
          </p:cNvPr>
          <p:cNvCxnSpPr/>
          <p:nvPr/>
        </p:nvCxnSpPr>
        <p:spPr>
          <a:xfrm rot="5400000" flipV="1">
            <a:off x="1032248"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250C3A7-EC08-DD44-889D-D16BD396F18A}"/>
              </a:ext>
            </a:extLst>
          </p:cNvPr>
          <p:cNvCxnSpPr/>
          <p:nvPr/>
        </p:nvCxnSpPr>
        <p:spPr>
          <a:xfrm rot="5400000" flipV="1">
            <a:off x="1663212"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885E55-151A-3846-A706-A6521291E987}"/>
              </a:ext>
            </a:extLst>
          </p:cNvPr>
          <p:cNvCxnSpPr>
            <a:cxnSpLocks/>
          </p:cNvCxnSpPr>
          <p:nvPr/>
        </p:nvCxnSpPr>
        <p:spPr>
          <a:xfrm flipV="1">
            <a:off x="2410984" y="3287396"/>
            <a:ext cx="3" cy="43073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28A44C-AAA1-1A46-90B1-C0404C439C1B}"/>
              </a:ext>
            </a:extLst>
          </p:cNvPr>
          <p:cNvCxnSpPr>
            <a:cxnSpLocks/>
          </p:cNvCxnSpPr>
          <p:nvPr/>
        </p:nvCxnSpPr>
        <p:spPr>
          <a:xfrm flipV="1">
            <a:off x="682443" y="3311939"/>
            <a:ext cx="3" cy="43073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BF9A9-D16F-C744-87D2-832F2999948E}"/>
              </a:ext>
            </a:extLst>
          </p:cNvPr>
          <p:cNvCxnSpPr>
            <a:cxnSpLocks/>
          </p:cNvCxnSpPr>
          <p:nvPr/>
        </p:nvCxnSpPr>
        <p:spPr>
          <a:xfrm flipV="1">
            <a:off x="936671" y="2575317"/>
            <a:ext cx="3" cy="43073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97C76F-DB82-C54D-A5FE-A8B658F3496E}"/>
              </a:ext>
            </a:extLst>
          </p:cNvPr>
          <p:cNvCxnSpPr>
            <a:cxnSpLocks/>
          </p:cNvCxnSpPr>
          <p:nvPr/>
        </p:nvCxnSpPr>
        <p:spPr>
          <a:xfrm flipV="1">
            <a:off x="761942" y="1965150"/>
            <a:ext cx="471793"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CEE56B5-292B-D143-82A1-BD578AF5BB85}"/>
              </a:ext>
            </a:extLst>
          </p:cNvPr>
          <p:cNvCxnSpPr>
            <a:cxnSpLocks/>
          </p:cNvCxnSpPr>
          <p:nvPr/>
        </p:nvCxnSpPr>
        <p:spPr>
          <a:xfrm flipV="1">
            <a:off x="1458405" y="1980554"/>
            <a:ext cx="489599"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467126-0293-A644-B14A-DC59418E107C}"/>
              </a:ext>
            </a:extLst>
          </p:cNvPr>
          <p:cNvCxnSpPr>
            <a:cxnSpLocks/>
          </p:cNvCxnSpPr>
          <p:nvPr/>
        </p:nvCxnSpPr>
        <p:spPr>
          <a:xfrm flipH="1">
            <a:off x="2450504" y="1755182"/>
            <a:ext cx="10166" cy="4821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8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fontScale="92500" lnSpcReduction="20000"/>
          </a:bodyPr>
          <a:lstStyle/>
          <a:p>
            <a:r>
              <a:rPr lang="en-US" sz="2400" dirty="0">
                <a:latin typeface="Helvetica" pitchFamily="2" charset="0"/>
              </a:rPr>
              <a:t>The Markov property states that *what came before* doesn’t matter for the current transition. The only thing that matters is *where we are now* i.e., the current state and the action we take in it. </a:t>
            </a:r>
          </a:p>
          <a:p>
            <a:endParaRPr lang="en-US" sz="2400" dirty="0">
              <a:latin typeface="Helvetica" pitchFamily="2" charset="0"/>
            </a:endParaRPr>
          </a:p>
          <a:p>
            <a:r>
              <a:rPr lang="en-US" sz="2400" dirty="0">
                <a:latin typeface="Helvetica" pitchFamily="2" charset="0"/>
              </a:rPr>
              <a:t>In other words, it doesn’t matter if we got to the spot following the </a:t>
            </a:r>
            <a:r>
              <a:rPr lang="en-US" sz="2400" dirty="0">
                <a:solidFill>
                  <a:srgbClr val="00B050"/>
                </a:solidFill>
                <a:latin typeface="Helvetica" pitchFamily="2" charset="0"/>
              </a:rPr>
              <a:t>green path</a:t>
            </a:r>
            <a:r>
              <a:rPr lang="en-US" sz="2400" dirty="0">
                <a:latin typeface="Helvetica" pitchFamily="2" charset="0"/>
              </a:rPr>
              <a:t>… or the </a:t>
            </a:r>
            <a:r>
              <a:rPr lang="en-US" sz="2400" dirty="0">
                <a:solidFill>
                  <a:srgbClr val="FF0000"/>
                </a:solidFill>
                <a:latin typeface="Helvetica" pitchFamily="2" charset="0"/>
              </a:rPr>
              <a:t>red path</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We are now in state </a:t>
            </a:r>
            <a:r>
              <a:rPr lang="en-US" sz="2400" i="1" dirty="0">
                <a:latin typeface="Helvetica" pitchFamily="2" charset="0"/>
              </a:rPr>
              <a:t>s</a:t>
            </a:r>
            <a:r>
              <a:rPr lang="en-US" sz="2400" dirty="0">
                <a:latin typeface="Helvetica" pitchFamily="2" charset="0"/>
              </a:rPr>
              <a:t>. And that’s what matters.</a:t>
            </a: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cxnSp>
        <p:nvCxnSpPr>
          <p:cNvPr id="35" name="Straight Arrow Connector 34">
            <a:extLst>
              <a:ext uri="{FF2B5EF4-FFF2-40B4-BE49-F238E27FC236}">
                <a16:creationId xmlns:a16="http://schemas.microsoft.com/office/drawing/2014/main" id="{B5B6D612-1CAA-C74A-A3D4-C007733933FD}"/>
              </a:ext>
            </a:extLst>
          </p:cNvPr>
          <p:cNvCxnSpPr/>
          <p:nvPr/>
        </p:nvCxnSpPr>
        <p:spPr>
          <a:xfrm rot="5400000" flipV="1">
            <a:off x="1032248"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250C3A7-EC08-DD44-889D-D16BD396F18A}"/>
              </a:ext>
            </a:extLst>
          </p:cNvPr>
          <p:cNvCxnSpPr/>
          <p:nvPr/>
        </p:nvCxnSpPr>
        <p:spPr>
          <a:xfrm rot="5400000" flipV="1">
            <a:off x="1663212" y="3381986"/>
            <a:ext cx="0" cy="3535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885E55-151A-3846-A706-A6521291E987}"/>
              </a:ext>
            </a:extLst>
          </p:cNvPr>
          <p:cNvCxnSpPr>
            <a:cxnSpLocks/>
          </p:cNvCxnSpPr>
          <p:nvPr/>
        </p:nvCxnSpPr>
        <p:spPr>
          <a:xfrm flipV="1">
            <a:off x="2410984" y="3287396"/>
            <a:ext cx="3" cy="43073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28A44C-AAA1-1A46-90B1-C0404C439C1B}"/>
              </a:ext>
            </a:extLst>
          </p:cNvPr>
          <p:cNvCxnSpPr>
            <a:cxnSpLocks/>
          </p:cNvCxnSpPr>
          <p:nvPr/>
        </p:nvCxnSpPr>
        <p:spPr>
          <a:xfrm flipV="1">
            <a:off x="682443" y="3311939"/>
            <a:ext cx="3" cy="43073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FBF9A9-D16F-C744-87D2-832F2999948E}"/>
              </a:ext>
            </a:extLst>
          </p:cNvPr>
          <p:cNvCxnSpPr>
            <a:cxnSpLocks/>
          </p:cNvCxnSpPr>
          <p:nvPr/>
        </p:nvCxnSpPr>
        <p:spPr>
          <a:xfrm flipV="1">
            <a:off x="936671" y="2575317"/>
            <a:ext cx="3" cy="43073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97C76F-DB82-C54D-A5FE-A8B658F3496E}"/>
              </a:ext>
            </a:extLst>
          </p:cNvPr>
          <p:cNvCxnSpPr>
            <a:cxnSpLocks/>
          </p:cNvCxnSpPr>
          <p:nvPr/>
        </p:nvCxnSpPr>
        <p:spPr>
          <a:xfrm flipV="1">
            <a:off x="761942" y="1965150"/>
            <a:ext cx="471793"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CEE56B5-292B-D143-82A1-BD578AF5BB85}"/>
              </a:ext>
            </a:extLst>
          </p:cNvPr>
          <p:cNvCxnSpPr>
            <a:cxnSpLocks/>
          </p:cNvCxnSpPr>
          <p:nvPr/>
        </p:nvCxnSpPr>
        <p:spPr>
          <a:xfrm flipV="1">
            <a:off x="1458405" y="1980554"/>
            <a:ext cx="489599"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467126-0293-A644-B14A-DC59418E107C}"/>
              </a:ext>
            </a:extLst>
          </p:cNvPr>
          <p:cNvCxnSpPr>
            <a:cxnSpLocks/>
          </p:cNvCxnSpPr>
          <p:nvPr/>
        </p:nvCxnSpPr>
        <p:spPr>
          <a:xfrm flipH="1">
            <a:off x="2450504" y="1755182"/>
            <a:ext cx="10166" cy="4821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58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1590713"/>
            <a:ext cx="8029576" cy="4793757"/>
          </a:xfrm>
        </p:spPr>
        <p:txBody>
          <a:bodyPr>
            <a:normAutofit fontScale="92500" lnSpcReduction="10000"/>
          </a:bodyPr>
          <a:lstStyle/>
          <a:p>
            <a:r>
              <a:rPr lang="en-US" sz="2400" dirty="0">
                <a:latin typeface="Helvetica" pitchFamily="2" charset="0"/>
              </a:rPr>
              <a:t>Or, using the symbols from earlier in the semester…</a:t>
            </a:r>
          </a:p>
          <a:p>
            <a:pPr marL="0" indent="0">
              <a:buNone/>
            </a:pPr>
            <a:r>
              <a:rPr lang="en-US" sz="2400" dirty="0">
                <a:latin typeface="Helvetica" pitchFamily="2" charset="0"/>
              </a:rPr>
              <a:t> </a:t>
            </a:r>
          </a:p>
          <a:p>
            <a:pPr marL="0" indent="0" algn="ctr">
              <a:buNone/>
            </a:pPr>
            <a:r>
              <a:rPr lang="en-US" sz="2400" i="1" dirty="0">
                <a:latin typeface="Helvetica" pitchFamily="2" charset="0"/>
              </a:rPr>
              <a:t>P(s’  </a:t>
            </a:r>
            <a:r>
              <a:rPr lang="en-US" sz="2400" dirty="0">
                <a:latin typeface="Helvetica" pitchFamily="2" charset="0"/>
              </a:rPr>
              <a:t>|</a:t>
            </a:r>
            <a:r>
              <a:rPr lang="en-US" sz="2400" i="1" dirty="0">
                <a:latin typeface="Helvetica" pitchFamily="2" charset="0"/>
              </a:rPr>
              <a:t> s, a)</a:t>
            </a:r>
          </a:p>
          <a:p>
            <a:pPr marL="0" indent="0" algn="ctr">
              <a:buNone/>
            </a:pPr>
            <a:endParaRPr lang="en-US" sz="2400" i="1" dirty="0">
              <a:latin typeface="Helvetica" pitchFamily="2" charset="0"/>
            </a:endParaRPr>
          </a:p>
          <a:p>
            <a:pPr marL="0" indent="0" algn="ctr">
              <a:buNone/>
            </a:pPr>
            <a:r>
              <a:rPr lang="en-US" sz="2400" dirty="0">
                <a:latin typeface="Helvetica" pitchFamily="2" charset="0"/>
              </a:rPr>
              <a:t>“The probability of ending up in state </a:t>
            </a:r>
            <a:r>
              <a:rPr lang="en-US" sz="2400" i="1" dirty="0">
                <a:latin typeface="Helvetica" pitchFamily="2" charset="0"/>
              </a:rPr>
              <a:t>s’</a:t>
            </a:r>
            <a:r>
              <a:rPr lang="en-US" sz="2400" dirty="0">
                <a:latin typeface="Helvetica" pitchFamily="2" charset="0"/>
              </a:rPr>
              <a:t> only depends on the current state </a:t>
            </a:r>
            <a:r>
              <a:rPr lang="en-US" sz="2400" i="1" dirty="0">
                <a:latin typeface="Helvetica" pitchFamily="2" charset="0"/>
              </a:rPr>
              <a:t>s</a:t>
            </a:r>
            <a:r>
              <a:rPr lang="en-US" sz="2400" dirty="0">
                <a:latin typeface="Helvetica" pitchFamily="2" charset="0"/>
              </a:rPr>
              <a:t> and the action </a:t>
            </a:r>
            <a:r>
              <a:rPr lang="en-US" sz="2400" i="1" dirty="0">
                <a:latin typeface="Helvetica" pitchFamily="2" charset="0"/>
              </a:rPr>
              <a:t>a</a:t>
            </a:r>
            <a:r>
              <a:rPr lang="en-US" sz="2400" dirty="0">
                <a:latin typeface="Helvetica" pitchFamily="2" charset="0"/>
              </a:rPr>
              <a:t> taken within it”</a:t>
            </a:r>
          </a:p>
          <a:p>
            <a:pPr marL="0" indent="0" algn="ctr">
              <a:buNone/>
            </a:pPr>
            <a:endParaRPr lang="en-US" sz="2400" dirty="0">
              <a:latin typeface="Helvetica" pitchFamily="2" charset="0"/>
            </a:endParaRPr>
          </a:p>
          <a:p>
            <a:pPr marL="0" indent="0" algn="ctr">
              <a:buNone/>
            </a:pPr>
            <a:r>
              <a:rPr lang="en-US" sz="2400" dirty="0">
                <a:latin typeface="Helvetica" pitchFamily="2" charset="0"/>
              </a:rPr>
              <a:t>History makes no impact! Past states and past actions do not affect the probability of the new state we’ll end up when taking an action in the current state!</a:t>
            </a:r>
          </a:p>
          <a:p>
            <a:pPr marL="0" indent="0" algn="ctr">
              <a:buNone/>
            </a:pPr>
            <a:endParaRPr lang="en-US" sz="2400" i="1" dirty="0">
              <a:latin typeface="Helvetica" pitchFamily="2" charset="0"/>
            </a:endParaRPr>
          </a:p>
          <a:p>
            <a:pPr marL="0" indent="0">
              <a:buNone/>
            </a:pP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4" name="Group 3">
            <a:extLst>
              <a:ext uri="{FF2B5EF4-FFF2-40B4-BE49-F238E27FC236}">
                <a16:creationId xmlns:a16="http://schemas.microsoft.com/office/drawing/2014/main" id="{975611A4-FE90-E740-8611-CBC91B3E97D3}"/>
              </a:ext>
            </a:extLst>
          </p:cNvPr>
          <p:cNvGrpSpPr/>
          <p:nvPr/>
        </p:nvGrpSpPr>
        <p:grpSpPr>
          <a:xfrm>
            <a:off x="564300" y="1590714"/>
            <a:ext cx="2978999" cy="2367324"/>
            <a:chOff x="735750" y="2033226"/>
            <a:chExt cx="2978999" cy="2367324"/>
          </a:xfrm>
        </p:grpSpPr>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pic>
          <p:nvPicPr>
            <p:cNvPr id="33" name="Picture 32">
              <a:extLst>
                <a:ext uri="{FF2B5EF4-FFF2-40B4-BE49-F238E27FC236}">
                  <a16:creationId xmlns:a16="http://schemas.microsoft.com/office/drawing/2014/main" id="{419756FD-CC3C-6149-8D12-836A2CA2F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770" y="2149144"/>
              <a:ext cx="519207" cy="519207"/>
            </a:xfrm>
            <a:prstGeom prst="rect">
              <a:avLst/>
            </a:prstGeom>
          </p:spPr>
        </p:pic>
        <p:pic>
          <p:nvPicPr>
            <p:cNvPr id="34" name="Picture 33">
              <a:extLst>
                <a:ext uri="{FF2B5EF4-FFF2-40B4-BE49-F238E27FC236}">
                  <a16:creationId xmlns:a16="http://schemas.microsoft.com/office/drawing/2014/main" id="{F5D4490B-C0EF-7849-9B67-1982199CB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60" y="2895845"/>
              <a:ext cx="674702" cy="674702"/>
            </a:xfrm>
            <a:prstGeom prst="rect">
              <a:avLst/>
            </a:prstGeom>
          </p:spPr>
        </p:pic>
      </p:grpSp>
      <p:cxnSp>
        <p:nvCxnSpPr>
          <p:cNvPr id="51" name="Straight Arrow Connector 50">
            <a:extLst>
              <a:ext uri="{FF2B5EF4-FFF2-40B4-BE49-F238E27FC236}">
                <a16:creationId xmlns:a16="http://schemas.microsoft.com/office/drawing/2014/main" id="{85585DD9-063D-BA4E-BC10-7EE75CA9469B}"/>
              </a:ext>
            </a:extLst>
          </p:cNvPr>
          <p:cNvCxnSpPr>
            <a:cxnSpLocks/>
          </p:cNvCxnSpPr>
          <p:nvPr/>
        </p:nvCxnSpPr>
        <p:spPr>
          <a:xfrm>
            <a:off x="1839995" y="3982451"/>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898D8EF-BCEC-5A47-A11C-B13150423EAF}"/>
              </a:ext>
            </a:extLst>
          </p:cNvPr>
          <p:cNvSpPr txBox="1"/>
          <p:nvPr/>
        </p:nvSpPr>
        <p:spPr>
          <a:xfrm>
            <a:off x="1856803" y="4117399"/>
            <a:ext cx="1390124"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East action </a:t>
            </a:r>
          </a:p>
          <a:p>
            <a:r>
              <a:rPr lang="en-US" dirty="0">
                <a:latin typeface="Helvetica" pitchFamily="2" charset="0"/>
                <a:ea typeface="Linux Libertine" panose="02000503000000000000" pitchFamily="2" charset="0"/>
                <a:cs typeface="Linux Libertine" panose="02000503000000000000" pitchFamily="2" charset="0"/>
              </a:rPr>
              <a:t>taken</a:t>
            </a:r>
          </a:p>
        </p:txBody>
      </p:sp>
      <p:sp>
        <p:nvSpPr>
          <p:cNvPr id="5" name="TextBox 4">
            <a:extLst>
              <a:ext uri="{FF2B5EF4-FFF2-40B4-BE49-F238E27FC236}">
                <a16:creationId xmlns:a16="http://schemas.microsoft.com/office/drawing/2014/main" id="{2FD8FDB4-EEA3-A741-96D5-735DAB035983}"/>
              </a:ext>
            </a:extLst>
          </p:cNvPr>
          <p:cNvSpPr txBox="1"/>
          <p:nvPr/>
        </p:nvSpPr>
        <p:spPr>
          <a:xfrm>
            <a:off x="1487644" y="4931388"/>
            <a:ext cx="744750" cy="954107"/>
          </a:xfrm>
          <a:prstGeom prst="rect">
            <a:avLst/>
          </a:prstGeom>
          <a:noFill/>
        </p:spPr>
        <p:txBody>
          <a:bodyPr wrap="square" rtlCol="0">
            <a:spAutoFit/>
          </a:bodyPr>
          <a:lstStyle/>
          <a:p>
            <a:r>
              <a:rPr lang="en-US" sz="5600" dirty="0"/>
              <a:t>?</a:t>
            </a:r>
          </a:p>
        </p:txBody>
      </p:sp>
    </p:spTree>
    <p:extLst>
      <p:ext uri="{BB962C8B-B14F-4D97-AF65-F5344CB8AC3E}">
        <p14:creationId xmlns:p14="http://schemas.microsoft.com/office/powerpoint/2010/main" val="3614382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631" t="-658"/>
                </a:stretch>
              </a:blipFill>
            </p:spPr>
            <p:txBody>
              <a:bodyPr/>
              <a:lstStyle/>
              <a:p>
                <a:r>
                  <a:rPr lang="en-US">
                    <a:noFill/>
                  </a:rPr>
                  <a:t> </a:t>
                </a:r>
              </a:p>
            </p:txBody>
          </p:sp>
        </mc:Fallback>
      </mc:AlternateContent>
    </p:spTree>
    <p:extLst>
      <p:ext uri="{BB962C8B-B14F-4D97-AF65-F5344CB8AC3E}">
        <p14:creationId xmlns:p14="http://schemas.microsoft.com/office/powerpoint/2010/main" val="122366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9694387"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latin typeface="Helvetica" pitchFamily="2" charset="0"/>
                  </a:rPr>
                  <a:t>A set of states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set of actions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𝐴</m:t>
                    </m:r>
                  </m:oMath>
                </a14:m>
                <a:endParaRPr lang="en-US" sz="2400" dirty="0">
                  <a:latin typeface="Helvetica" pitchFamily="2" charset="0"/>
                </a:endParaRPr>
              </a:p>
              <a:p>
                <a:r>
                  <a:rPr lang="en-US" sz="2400" dirty="0">
                    <a:latin typeface="Helvetica" pitchFamily="2" charset="0"/>
                  </a:rPr>
                  <a:t>A start state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0</m:t>
                        </m:r>
                      </m:sub>
                    </m:sSub>
                  </m:oMath>
                </a14:m>
                <a:endParaRPr lang="en-US" sz="2400" dirty="0">
                  <a:latin typeface="Helvetica" pitchFamily="2" charset="0"/>
                </a:endParaRPr>
              </a:p>
              <a:p>
                <a:r>
                  <a:rPr lang="en-US" sz="2400" dirty="0">
                    <a:latin typeface="Helvetica" pitchFamily="2" charset="0"/>
                  </a:rPr>
                  <a:t>Optionally a set of terminal states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2</m:t>
                            </m:r>
                          </m:sub>
                        </m:sSub>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𝑆</m:t>
                    </m:r>
                  </m:oMath>
                </a14:m>
                <a:endParaRPr lang="en-US" sz="2400" dirty="0">
                  <a:latin typeface="Helvetica" pitchFamily="2" charset="0"/>
                </a:endParaRPr>
              </a:p>
              <a:p>
                <a:r>
                  <a:rPr lang="en-US" sz="2400" dirty="0">
                    <a:latin typeface="Helvetica" pitchFamily="2" charset="0"/>
                  </a:rPr>
                  <a:t>A reward function </a:t>
                </a:r>
                <a14:m>
                  <m:oMath xmlns:m="http://schemas.openxmlformats.org/officeDocument/2006/math">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oMath>
                </a14:m>
                <a:endParaRPr lang="en-US" sz="2400" dirty="0">
                  <a:latin typeface="Helvetica" pitchFamily="2" charset="0"/>
                </a:endParaRPr>
              </a:p>
              <a:p>
                <a:r>
                  <a:rPr lang="en-US" sz="2400" dirty="0">
                    <a:solidFill>
                      <a:schemeClr val="accent3"/>
                    </a:solidFill>
                    <a:latin typeface="Helvetica" pitchFamily="2" charset="0"/>
                  </a:rPr>
                  <a:t>A transition function </a:t>
                </a:r>
                <a:r>
                  <a:rPr lang="en-US" sz="2400" i="1" dirty="0">
                    <a:solidFill>
                      <a:schemeClr val="accent3"/>
                    </a:solidFill>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9694387" cy="3849624"/>
              </a:xfrm>
              <a:blipFill>
                <a:blip r:embed="rId2"/>
                <a:stretch>
                  <a:fillRect l="-655" t="-6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C8A7E00-5C2E-0341-8F31-523634C925BD}"/>
              </a:ext>
            </a:extLst>
          </p:cNvPr>
          <p:cNvSpPr txBox="1"/>
          <p:nvPr/>
        </p:nvSpPr>
        <p:spPr>
          <a:xfrm>
            <a:off x="9175527" y="3480768"/>
            <a:ext cx="2583865" cy="1508105"/>
          </a:xfrm>
          <a:prstGeom prst="rect">
            <a:avLst/>
          </a:prstGeom>
          <a:noFill/>
        </p:spPr>
        <p:txBody>
          <a:bodyPr wrap="square" rtlCol="0">
            <a:spAutoFit/>
          </a:bodyPr>
          <a:lstStyle/>
          <a:p>
            <a:r>
              <a:rPr lang="en-US" sz="2200" dirty="0">
                <a:solidFill>
                  <a:srgbClr val="FF0000"/>
                </a:solidFill>
                <a:latin typeface="Helvetica" pitchFamily="2" charset="0"/>
              </a:rPr>
              <a:t>These are the same as in the deterministic process.</a:t>
            </a:r>
            <a:r>
              <a:rPr lang="en-US" sz="2600" dirty="0">
                <a:solidFill>
                  <a:srgbClr val="FF0000"/>
                </a:solidFill>
                <a:latin typeface="Helvetica" pitchFamily="2" charset="0"/>
              </a:rPr>
              <a:t> </a:t>
            </a:r>
          </a:p>
        </p:txBody>
      </p:sp>
      <p:sp>
        <p:nvSpPr>
          <p:cNvPr id="5" name="Right Brace 4">
            <a:extLst>
              <a:ext uri="{FF2B5EF4-FFF2-40B4-BE49-F238E27FC236}">
                <a16:creationId xmlns:a16="http://schemas.microsoft.com/office/drawing/2014/main" id="{B889D80C-E2FC-4C46-81DC-2E0AD7EB1093}"/>
              </a:ext>
            </a:extLst>
          </p:cNvPr>
          <p:cNvSpPr/>
          <p:nvPr/>
        </p:nvSpPr>
        <p:spPr>
          <a:xfrm>
            <a:off x="4307578" y="3243263"/>
            <a:ext cx="4867949" cy="1983116"/>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41223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9694387"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solidFill>
                      <a:schemeClr val="accent3"/>
                    </a:solidFill>
                    <a:latin typeface="Helvetica" pitchFamily="2" charset="0"/>
                  </a:rPr>
                  <a:t>A set of states </a:t>
                </a:r>
                <a14:m>
                  <m:oMath xmlns:m="http://schemas.openxmlformats.org/officeDocument/2006/math">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set of actions </a:t>
                </a:r>
                <a14:m>
                  <m:oMath xmlns:m="http://schemas.openxmlformats.org/officeDocument/2006/math">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𝐴</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start state </a:t>
                </a:r>
                <a14:m>
                  <m:oMath xmlns:m="http://schemas.openxmlformats.org/officeDocument/2006/math">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𝑠</m:t>
                        </m:r>
                      </m:e>
                      <m:sub>
                        <m:r>
                          <a:rPr lang="en-US" sz="2400" i="1">
                            <a:solidFill>
                              <a:schemeClr val="accent3"/>
                            </a:solidFill>
                            <a:latin typeface="Cambria Math" panose="02040503050406030204" pitchFamily="18" charset="0"/>
                          </a:rPr>
                          <m:t>0</m:t>
                        </m:r>
                      </m:sub>
                    </m:sSub>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Optionally a set of terminal states </a:t>
                </a:r>
                <a14:m>
                  <m:oMath xmlns:m="http://schemas.openxmlformats.org/officeDocument/2006/math">
                    <m:d>
                      <m:dPr>
                        <m:begChr m:val="{"/>
                        <m:endChr m:val="}"/>
                        <m:ctrlPr>
                          <a:rPr lang="en-US" sz="2400" i="1">
                            <a:solidFill>
                              <a:schemeClr val="accent3"/>
                            </a:solidFill>
                            <a:latin typeface="Cambria Math" panose="02040503050406030204" pitchFamily="18" charset="0"/>
                          </a:rPr>
                        </m:ctrlPr>
                      </m:dPr>
                      <m:e>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1</m:t>
                            </m:r>
                          </m:sub>
                        </m:sSub>
                        <m:r>
                          <a:rPr lang="en-US" sz="2400" i="1">
                            <a:solidFill>
                              <a:schemeClr val="accent3"/>
                            </a:solidFill>
                            <a:latin typeface="Cambria Math" panose="02040503050406030204" pitchFamily="18" charset="0"/>
                          </a:rPr>
                          <m:t>,</m:t>
                        </m:r>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2</m:t>
                            </m:r>
                          </m:sub>
                        </m:sSub>
                        <m:r>
                          <a:rPr lang="en-US" sz="2400" i="1">
                            <a:solidFill>
                              <a:schemeClr val="accent3"/>
                            </a:solidFill>
                            <a:latin typeface="Cambria Math" panose="02040503050406030204" pitchFamily="18" charset="0"/>
                          </a:rPr>
                          <m:t>…</m:t>
                        </m:r>
                      </m:e>
                    </m:d>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reward function </a:t>
                </a:r>
                <a14:m>
                  <m:oMath xmlns:m="http://schemas.openxmlformats.org/officeDocument/2006/math">
                    <m:r>
                      <a:rPr lang="en-US" sz="2400" i="1">
                        <a:solidFill>
                          <a:schemeClr val="accent3"/>
                        </a:solidFill>
                        <a:latin typeface="Cambria Math" panose="02040503050406030204" pitchFamily="18" charset="0"/>
                      </a:rPr>
                      <m:t>𝑅</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9694387" cy="3849624"/>
              </a:xfrm>
              <a:blipFill>
                <a:blip r:embed="rId2"/>
                <a:stretch>
                  <a:fillRect l="-655" t="-6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C8A7E00-5C2E-0341-8F31-523634C925BD}"/>
              </a:ext>
            </a:extLst>
          </p:cNvPr>
          <p:cNvSpPr txBox="1"/>
          <p:nvPr/>
        </p:nvSpPr>
        <p:spPr>
          <a:xfrm>
            <a:off x="5186362" y="5331773"/>
            <a:ext cx="4882804" cy="769441"/>
          </a:xfrm>
          <a:prstGeom prst="rect">
            <a:avLst/>
          </a:prstGeom>
          <a:noFill/>
        </p:spPr>
        <p:txBody>
          <a:bodyPr wrap="square" rtlCol="0">
            <a:spAutoFit/>
          </a:bodyPr>
          <a:lstStyle/>
          <a:p>
            <a:r>
              <a:rPr lang="en-US" sz="2200" dirty="0">
                <a:solidFill>
                  <a:srgbClr val="FF0000"/>
                </a:solidFill>
                <a:latin typeface="Helvetica" pitchFamily="2" charset="0"/>
              </a:rPr>
              <a:t>This is the new part! And it’s what we just talked about!</a:t>
            </a:r>
            <a:endParaRPr lang="en-US" sz="2600" dirty="0">
              <a:solidFill>
                <a:srgbClr val="FF0000"/>
              </a:solidFill>
              <a:latin typeface="Helvetica" pitchFamily="2" charset="0"/>
            </a:endParaRPr>
          </a:p>
        </p:txBody>
      </p:sp>
      <p:sp>
        <p:nvSpPr>
          <p:cNvPr id="5" name="Right Brace 4">
            <a:extLst>
              <a:ext uri="{FF2B5EF4-FFF2-40B4-BE49-F238E27FC236}">
                <a16:creationId xmlns:a16="http://schemas.microsoft.com/office/drawing/2014/main" id="{B889D80C-E2FC-4C46-81DC-2E0AD7EB1093}"/>
              </a:ext>
            </a:extLst>
          </p:cNvPr>
          <p:cNvSpPr/>
          <p:nvPr/>
        </p:nvSpPr>
        <p:spPr>
          <a:xfrm>
            <a:off x="4768376" y="5331773"/>
            <a:ext cx="417986" cy="254640"/>
          </a:xfrm>
          <a:prstGeom prst="rightBrace">
            <a:avLst>
              <a:gd name="adj1" fmla="val 8333"/>
              <a:gd name="adj2" fmla="val 5141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43485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9694387"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solidFill>
                      <a:schemeClr val="accent3"/>
                    </a:solidFill>
                    <a:latin typeface="Helvetica" pitchFamily="2" charset="0"/>
                  </a:rPr>
                  <a:t>A set of states </a:t>
                </a:r>
                <a14:m>
                  <m:oMath xmlns:m="http://schemas.openxmlformats.org/officeDocument/2006/math">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set of actions </a:t>
                </a:r>
                <a14:m>
                  <m:oMath xmlns:m="http://schemas.openxmlformats.org/officeDocument/2006/math">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𝐴</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start state </a:t>
                </a:r>
                <a14:m>
                  <m:oMath xmlns:m="http://schemas.openxmlformats.org/officeDocument/2006/math">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𝑠</m:t>
                        </m:r>
                      </m:e>
                      <m:sub>
                        <m:r>
                          <a:rPr lang="en-US" sz="2400" i="1">
                            <a:solidFill>
                              <a:schemeClr val="accent3"/>
                            </a:solidFill>
                            <a:latin typeface="Cambria Math" panose="02040503050406030204" pitchFamily="18" charset="0"/>
                          </a:rPr>
                          <m:t>0</m:t>
                        </m:r>
                      </m:sub>
                    </m:sSub>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Optionally a set of terminal states </a:t>
                </a:r>
                <a14:m>
                  <m:oMath xmlns:m="http://schemas.openxmlformats.org/officeDocument/2006/math">
                    <m:d>
                      <m:dPr>
                        <m:begChr m:val="{"/>
                        <m:endChr m:val="}"/>
                        <m:ctrlPr>
                          <a:rPr lang="en-US" sz="2400" i="1">
                            <a:solidFill>
                              <a:schemeClr val="accent3"/>
                            </a:solidFill>
                            <a:latin typeface="Cambria Math" panose="02040503050406030204" pitchFamily="18" charset="0"/>
                          </a:rPr>
                        </m:ctrlPr>
                      </m:dPr>
                      <m:e>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1</m:t>
                            </m:r>
                          </m:sub>
                        </m:sSub>
                        <m:r>
                          <a:rPr lang="en-US" sz="2400" i="1">
                            <a:solidFill>
                              <a:schemeClr val="accent3"/>
                            </a:solidFill>
                            <a:latin typeface="Cambria Math" panose="02040503050406030204" pitchFamily="18" charset="0"/>
                          </a:rPr>
                          <m:t>,</m:t>
                        </m:r>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2</m:t>
                            </m:r>
                          </m:sub>
                        </m:sSub>
                        <m:r>
                          <a:rPr lang="en-US" sz="2400" i="1">
                            <a:solidFill>
                              <a:schemeClr val="accent3"/>
                            </a:solidFill>
                            <a:latin typeface="Cambria Math" panose="02040503050406030204" pitchFamily="18" charset="0"/>
                          </a:rPr>
                          <m:t>…</m:t>
                        </m:r>
                      </m:e>
                    </m:d>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reward function </a:t>
                </a:r>
                <a14:m>
                  <m:oMath xmlns:m="http://schemas.openxmlformats.org/officeDocument/2006/math">
                    <m:r>
                      <a:rPr lang="en-US" sz="2400" i="1">
                        <a:solidFill>
                          <a:schemeClr val="accent3"/>
                        </a:solidFill>
                        <a:latin typeface="Cambria Math" panose="02040503050406030204" pitchFamily="18" charset="0"/>
                      </a:rPr>
                      <m:t>𝑅</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9694387" cy="3849624"/>
              </a:xfrm>
              <a:blipFill>
                <a:blip r:embed="rId2"/>
                <a:stretch>
                  <a:fillRect l="-655" t="-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92346-991A-7440-B34B-4AD856534313}"/>
                  </a:ext>
                </a:extLst>
              </p:cNvPr>
              <p:cNvSpPr txBox="1"/>
              <p:nvPr/>
            </p:nvSpPr>
            <p:spPr>
              <a:xfrm>
                <a:off x="4688395" y="5186553"/>
                <a:ext cx="20905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e>
                      </m:d>
                    </m:oMath>
                  </m:oMathPara>
                </a14:m>
                <a:endParaRPr lang="en-US" sz="28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6" name="TextBox 5">
                <a:extLst>
                  <a:ext uri="{FF2B5EF4-FFF2-40B4-BE49-F238E27FC236}">
                    <a16:creationId xmlns:a16="http://schemas.microsoft.com/office/drawing/2014/main" id="{03692346-991A-7440-B34B-4AD856534313}"/>
                  </a:ext>
                </a:extLst>
              </p:cNvPr>
              <p:cNvSpPr txBox="1">
                <a:spLocks noRot="1" noChangeAspect="1" noMove="1" noResize="1" noEditPoints="1" noAdjustHandles="1" noChangeArrowheads="1" noChangeShapeType="1" noTextEdit="1"/>
              </p:cNvSpPr>
              <p:nvPr/>
            </p:nvSpPr>
            <p:spPr>
              <a:xfrm>
                <a:off x="4688395" y="5186553"/>
                <a:ext cx="2090509" cy="523220"/>
              </a:xfrm>
              <a:prstGeom prst="rect">
                <a:avLst/>
              </a:prstGeom>
              <a:blipFill>
                <a:blip r:embed="rId3"/>
                <a:stretch>
                  <a:fillRect b="-1904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D329080-62B5-FD41-A45A-7D119EEDDA48}"/>
              </a:ext>
            </a:extLst>
          </p:cNvPr>
          <p:cNvCxnSpPr/>
          <p:nvPr/>
        </p:nvCxnSpPr>
        <p:spPr>
          <a:xfrm flipH="1">
            <a:off x="3985539" y="4282781"/>
            <a:ext cx="979844" cy="103869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27800D-8B26-EC41-BB77-FF7AC6262D77}"/>
              </a:ext>
            </a:extLst>
          </p:cNvPr>
          <p:cNvSpPr txBox="1"/>
          <p:nvPr/>
        </p:nvSpPr>
        <p:spPr>
          <a:xfrm>
            <a:off x="4868738" y="3141103"/>
            <a:ext cx="5379999" cy="954107"/>
          </a:xfrm>
          <a:prstGeom prst="rect">
            <a:avLst/>
          </a:prstGeom>
          <a:noFill/>
        </p:spPr>
        <p:txBody>
          <a:bodyPr wrap="none" rtlCol="0">
            <a:spAutoFit/>
          </a:bodyPr>
          <a:lstStyle/>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What is the probability that if you</a:t>
            </a:r>
          </a:p>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are in state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s</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2382347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9694387"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solidFill>
                      <a:schemeClr val="accent3"/>
                    </a:solidFill>
                    <a:latin typeface="Helvetica" pitchFamily="2" charset="0"/>
                  </a:rPr>
                  <a:t>A set of states </a:t>
                </a:r>
                <a14:m>
                  <m:oMath xmlns:m="http://schemas.openxmlformats.org/officeDocument/2006/math">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set of actions </a:t>
                </a:r>
                <a14:m>
                  <m:oMath xmlns:m="http://schemas.openxmlformats.org/officeDocument/2006/math">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𝐴</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start state </a:t>
                </a:r>
                <a14:m>
                  <m:oMath xmlns:m="http://schemas.openxmlformats.org/officeDocument/2006/math">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𝑠</m:t>
                        </m:r>
                      </m:e>
                      <m:sub>
                        <m:r>
                          <a:rPr lang="en-US" sz="2400" i="1">
                            <a:solidFill>
                              <a:schemeClr val="accent3"/>
                            </a:solidFill>
                            <a:latin typeface="Cambria Math" panose="02040503050406030204" pitchFamily="18" charset="0"/>
                          </a:rPr>
                          <m:t>0</m:t>
                        </m:r>
                      </m:sub>
                    </m:sSub>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Optionally a set of terminal states </a:t>
                </a:r>
                <a14:m>
                  <m:oMath xmlns:m="http://schemas.openxmlformats.org/officeDocument/2006/math">
                    <m:d>
                      <m:dPr>
                        <m:begChr m:val="{"/>
                        <m:endChr m:val="}"/>
                        <m:ctrlPr>
                          <a:rPr lang="en-US" sz="2400" i="1">
                            <a:solidFill>
                              <a:schemeClr val="accent3"/>
                            </a:solidFill>
                            <a:latin typeface="Cambria Math" panose="02040503050406030204" pitchFamily="18" charset="0"/>
                          </a:rPr>
                        </m:ctrlPr>
                      </m:dPr>
                      <m:e>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1</m:t>
                            </m:r>
                          </m:sub>
                        </m:sSub>
                        <m:r>
                          <a:rPr lang="en-US" sz="2400" i="1">
                            <a:solidFill>
                              <a:schemeClr val="accent3"/>
                            </a:solidFill>
                            <a:latin typeface="Cambria Math" panose="02040503050406030204" pitchFamily="18" charset="0"/>
                          </a:rPr>
                          <m:t>,</m:t>
                        </m:r>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2</m:t>
                            </m:r>
                          </m:sub>
                        </m:sSub>
                        <m:r>
                          <a:rPr lang="en-US" sz="2400" i="1">
                            <a:solidFill>
                              <a:schemeClr val="accent3"/>
                            </a:solidFill>
                            <a:latin typeface="Cambria Math" panose="02040503050406030204" pitchFamily="18" charset="0"/>
                          </a:rPr>
                          <m:t>…</m:t>
                        </m:r>
                      </m:e>
                    </m:d>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reward function </a:t>
                </a:r>
                <a14:m>
                  <m:oMath xmlns:m="http://schemas.openxmlformats.org/officeDocument/2006/math">
                    <m:r>
                      <a:rPr lang="en-US" sz="2400" i="1">
                        <a:solidFill>
                          <a:schemeClr val="accent3"/>
                        </a:solidFill>
                        <a:latin typeface="Cambria Math" panose="02040503050406030204" pitchFamily="18" charset="0"/>
                      </a:rPr>
                      <m:t>𝑅</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9694387" cy="3849624"/>
              </a:xfrm>
              <a:blipFill>
                <a:blip r:embed="rId2"/>
                <a:stretch>
                  <a:fillRect l="-655" t="-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92346-991A-7440-B34B-4AD856534313}"/>
                  </a:ext>
                </a:extLst>
              </p:cNvPr>
              <p:cNvSpPr txBox="1"/>
              <p:nvPr/>
            </p:nvSpPr>
            <p:spPr>
              <a:xfrm>
                <a:off x="4688395" y="5186553"/>
                <a:ext cx="20905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e>
                      </m:d>
                    </m:oMath>
                  </m:oMathPara>
                </a14:m>
                <a:endParaRPr lang="en-US" sz="28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6" name="TextBox 5">
                <a:extLst>
                  <a:ext uri="{FF2B5EF4-FFF2-40B4-BE49-F238E27FC236}">
                    <a16:creationId xmlns:a16="http://schemas.microsoft.com/office/drawing/2014/main" id="{03692346-991A-7440-B34B-4AD856534313}"/>
                  </a:ext>
                </a:extLst>
              </p:cNvPr>
              <p:cNvSpPr txBox="1">
                <a:spLocks noRot="1" noChangeAspect="1" noMove="1" noResize="1" noEditPoints="1" noAdjustHandles="1" noChangeArrowheads="1" noChangeShapeType="1" noTextEdit="1"/>
              </p:cNvSpPr>
              <p:nvPr/>
            </p:nvSpPr>
            <p:spPr>
              <a:xfrm>
                <a:off x="4688395" y="5186553"/>
                <a:ext cx="2090509" cy="523220"/>
              </a:xfrm>
              <a:prstGeom prst="rect">
                <a:avLst/>
              </a:prstGeom>
              <a:blipFill>
                <a:blip r:embed="rId3"/>
                <a:stretch>
                  <a:fillRect b="-1904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D329080-62B5-FD41-A45A-7D119EEDDA48}"/>
              </a:ext>
            </a:extLst>
          </p:cNvPr>
          <p:cNvCxnSpPr/>
          <p:nvPr/>
        </p:nvCxnSpPr>
        <p:spPr>
          <a:xfrm flipH="1">
            <a:off x="4299869" y="4282781"/>
            <a:ext cx="979844" cy="103869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27800D-8B26-EC41-BB77-FF7AC6262D77}"/>
              </a:ext>
            </a:extLst>
          </p:cNvPr>
          <p:cNvSpPr txBox="1"/>
          <p:nvPr/>
        </p:nvSpPr>
        <p:spPr>
          <a:xfrm>
            <a:off x="4868738" y="3141103"/>
            <a:ext cx="6518131" cy="954107"/>
          </a:xfrm>
          <a:prstGeom prst="rect">
            <a:avLst/>
          </a:prstGeom>
          <a:noFill/>
        </p:spPr>
        <p:txBody>
          <a:bodyPr wrap="none" rtlCol="0">
            <a:spAutoFit/>
          </a:bodyPr>
          <a:lstStyle/>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What is the probability that if you</a:t>
            </a:r>
          </a:p>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are in state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s</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and you take action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a</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252520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Problems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19567" cy="3849624"/>
          </a:xfrm>
        </p:spPr>
        <p:txBody>
          <a:bodyPr>
            <a:normAutofit/>
          </a:bodyPr>
          <a:lstStyle/>
          <a:p>
            <a:r>
              <a:rPr lang="en-US" sz="2400" dirty="0">
                <a:latin typeface="Helvetica" pitchFamily="2" charset="0"/>
              </a:rPr>
              <a:t>But before we get to the Markov-</a:t>
            </a:r>
            <a:r>
              <a:rPr lang="en-US" sz="2400" dirty="0" err="1">
                <a:latin typeface="Helvetica" pitchFamily="2" charset="0"/>
              </a:rPr>
              <a:t>ey</a:t>
            </a:r>
            <a:r>
              <a:rPr lang="en-US" sz="2400" dirty="0">
                <a:latin typeface="Helvetica" pitchFamily="2" charset="0"/>
              </a:rPr>
              <a:t> part of lecture…</a:t>
            </a:r>
          </a:p>
          <a:p>
            <a:endParaRPr lang="en-US" sz="2400" dirty="0">
              <a:latin typeface="Helvetica" pitchFamily="2" charset="0"/>
            </a:endParaRPr>
          </a:p>
          <a:p>
            <a:r>
              <a:rPr lang="en-US" sz="2400" dirty="0">
                <a:latin typeface="Helvetica" pitchFamily="2" charset="0"/>
              </a:rPr>
              <a:t>We’re </a:t>
            </a:r>
            <a:r>
              <a:rPr lang="en-US" sz="2400" dirty="0" err="1">
                <a:latin typeface="Helvetica" pitchFamily="2" charset="0"/>
              </a:rPr>
              <a:t>gonna</a:t>
            </a:r>
            <a:r>
              <a:rPr lang="en-US" sz="2400" dirty="0">
                <a:latin typeface="Helvetica" pitchFamily="2" charset="0"/>
              </a:rPr>
              <a:t> begin in Deterministic Land.</a:t>
            </a:r>
          </a:p>
          <a:p>
            <a:pPr lvl="1"/>
            <a:r>
              <a:rPr lang="en-US" sz="2200" dirty="0">
                <a:latin typeface="Helvetica" pitchFamily="2" charset="0"/>
              </a:rPr>
              <a:t>i.e., deterministic == no uncertainty == *not* random</a:t>
            </a:r>
          </a:p>
          <a:p>
            <a:pPr lvl="1"/>
            <a:r>
              <a:rPr lang="en-US" sz="2200" dirty="0">
                <a:latin typeface="Helvetica" pitchFamily="2" charset="0"/>
              </a:rPr>
              <a:t>Markov == stochastic == probabilities == *yes* uncertainty == *yes* random.</a:t>
            </a:r>
          </a:p>
          <a:p>
            <a:endParaRPr lang="en-US" sz="2400" dirty="0">
              <a:latin typeface="Helvetica" pitchFamily="2" charset="0"/>
            </a:endParaRPr>
          </a:p>
          <a:p>
            <a:r>
              <a:rPr lang="en-US" sz="2400" dirty="0">
                <a:latin typeface="Helvetica" pitchFamily="2" charset="0"/>
              </a:rPr>
              <a:t>Take a deep breath…</a:t>
            </a:r>
            <a:endParaRPr lang="en-US" sz="22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065585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9694387" cy="3849624"/>
              </a:xfrm>
            </p:spPr>
            <p:txBody>
              <a:bodyPr>
                <a:normAutofit fontScale="85000" lnSpcReduction="20000"/>
              </a:bodyPr>
              <a:lstStyle/>
              <a:p>
                <a:r>
                  <a:rPr lang="en-US" sz="2400" dirty="0">
                    <a:latin typeface="Helvetica" pitchFamily="2" charset="0"/>
                  </a:rPr>
                  <a:t>In contrast to the deterministic decision process from earlier, a </a:t>
                </a:r>
                <a:r>
                  <a:rPr lang="en-US" sz="2400" b="1" dirty="0">
                    <a:latin typeface="Helvetica" pitchFamily="2" charset="0"/>
                  </a:rPr>
                  <a:t>Markov decision process</a:t>
                </a:r>
                <a:r>
                  <a:rPr lang="en-US" sz="2400" dirty="0">
                    <a:latin typeface="Helvetica" pitchFamily="2" charset="0"/>
                  </a:rPr>
                  <a:t> is defined as:</a:t>
                </a:r>
              </a:p>
              <a:p>
                <a:endParaRPr lang="en-US" sz="2400" dirty="0">
                  <a:latin typeface="Helvetica" pitchFamily="2" charset="0"/>
                </a:endParaRPr>
              </a:p>
              <a:p>
                <a:r>
                  <a:rPr lang="en-US" sz="2400" dirty="0">
                    <a:solidFill>
                      <a:schemeClr val="accent3"/>
                    </a:solidFill>
                    <a:latin typeface="Helvetica" pitchFamily="2" charset="0"/>
                  </a:rPr>
                  <a:t>A set of states </a:t>
                </a:r>
                <a14:m>
                  <m:oMath xmlns:m="http://schemas.openxmlformats.org/officeDocument/2006/math">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set of actions </a:t>
                </a:r>
                <a14:m>
                  <m:oMath xmlns:m="http://schemas.openxmlformats.org/officeDocument/2006/math">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𝐴</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start state </a:t>
                </a:r>
                <a14:m>
                  <m:oMath xmlns:m="http://schemas.openxmlformats.org/officeDocument/2006/math">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𝑠</m:t>
                        </m:r>
                      </m:e>
                      <m:sub>
                        <m:r>
                          <a:rPr lang="en-US" sz="2400" i="1">
                            <a:solidFill>
                              <a:schemeClr val="accent3"/>
                            </a:solidFill>
                            <a:latin typeface="Cambria Math" panose="02040503050406030204" pitchFamily="18" charset="0"/>
                          </a:rPr>
                          <m:t>0</m:t>
                        </m:r>
                      </m:sub>
                    </m:sSub>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Optionally a set of terminal states </a:t>
                </a:r>
                <a14:m>
                  <m:oMath xmlns:m="http://schemas.openxmlformats.org/officeDocument/2006/math">
                    <m:d>
                      <m:dPr>
                        <m:begChr m:val="{"/>
                        <m:endChr m:val="}"/>
                        <m:ctrlPr>
                          <a:rPr lang="en-US" sz="2400" i="1">
                            <a:solidFill>
                              <a:schemeClr val="accent3"/>
                            </a:solidFill>
                            <a:latin typeface="Cambria Math" panose="02040503050406030204" pitchFamily="18" charset="0"/>
                          </a:rPr>
                        </m:ctrlPr>
                      </m:dPr>
                      <m:e>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1</m:t>
                            </m:r>
                          </m:sub>
                        </m:sSub>
                        <m:r>
                          <a:rPr lang="en-US" sz="2400" i="1">
                            <a:solidFill>
                              <a:schemeClr val="accent3"/>
                            </a:solidFill>
                            <a:latin typeface="Cambria Math" panose="02040503050406030204" pitchFamily="18" charset="0"/>
                          </a:rPr>
                          <m:t>,</m:t>
                        </m:r>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panose="02040503050406030204" pitchFamily="18" charset="0"/>
                              </a:rPr>
                              <m:t>𝑔</m:t>
                            </m:r>
                          </m:e>
                          <m:sub>
                            <m:r>
                              <a:rPr lang="en-US" sz="2400" i="1">
                                <a:solidFill>
                                  <a:schemeClr val="accent3"/>
                                </a:solidFill>
                                <a:latin typeface="Cambria Math" panose="02040503050406030204" pitchFamily="18" charset="0"/>
                              </a:rPr>
                              <m:t>2</m:t>
                            </m:r>
                          </m:sub>
                        </m:sSub>
                        <m:r>
                          <a:rPr lang="en-US" sz="2400" i="1">
                            <a:solidFill>
                              <a:schemeClr val="accent3"/>
                            </a:solidFill>
                            <a:latin typeface="Cambria Math" panose="02040503050406030204" pitchFamily="18" charset="0"/>
                          </a:rPr>
                          <m:t>…</m:t>
                        </m:r>
                      </m:e>
                    </m:d>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𝑆</m:t>
                    </m:r>
                  </m:oMath>
                </a14:m>
                <a:endParaRPr lang="en-US" sz="2400" dirty="0">
                  <a:solidFill>
                    <a:schemeClr val="accent3"/>
                  </a:solidFill>
                  <a:latin typeface="Helvetica" pitchFamily="2" charset="0"/>
                </a:endParaRPr>
              </a:p>
              <a:p>
                <a:r>
                  <a:rPr lang="en-US" sz="2400" dirty="0">
                    <a:solidFill>
                      <a:schemeClr val="accent3"/>
                    </a:solidFill>
                    <a:latin typeface="Helvetica" pitchFamily="2" charset="0"/>
                  </a:rPr>
                  <a:t>A reward function </a:t>
                </a:r>
                <a14:m>
                  <m:oMath xmlns:m="http://schemas.openxmlformats.org/officeDocument/2006/math">
                    <m:r>
                      <a:rPr lang="en-US" sz="2400" i="1">
                        <a:solidFill>
                          <a:schemeClr val="accent3"/>
                        </a:solidFill>
                        <a:latin typeface="Cambria Math" panose="02040503050406030204" pitchFamily="18" charset="0"/>
                      </a:rPr>
                      <m:t>𝑅</m:t>
                    </m:r>
                    <m:d>
                      <m:dPr>
                        <m:ctrlPr>
                          <a:rPr lang="en-US" sz="2400" i="1">
                            <a:solidFill>
                              <a:schemeClr val="accent3"/>
                            </a:solidFill>
                            <a:latin typeface="Cambria Math" panose="02040503050406030204" pitchFamily="18" charset="0"/>
                          </a:rPr>
                        </m:ctrlPr>
                      </m:dPr>
                      <m:e>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𝑎</m:t>
                        </m:r>
                        <m:r>
                          <a:rPr lang="en-US" sz="2400" i="1">
                            <a:solidFill>
                              <a:schemeClr val="accent3"/>
                            </a:solidFill>
                            <a:latin typeface="Cambria Math" panose="02040503050406030204" pitchFamily="18" charset="0"/>
                          </a:rPr>
                          <m:t>,</m:t>
                        </m:r>
                        <m:r>
                          <a:rPr lang="en-US" sz="2400" i="1">
                            <a:solidFill>
                              <a:schemeClr val="accent3"/>
                            </a:solidFill>
                            <a:latin typeface="Cambria Math" panose="02040503050406030204" pitchFamily="18" charset="0"/>
                          </a:rPr>
                          <m:t>𝑠</m:t>
                        </m:r>
                        <m:r>
                          <a:rPr lang="en-US" sz="2400" i="1">
                            <a:solidFill>
                              <a:schemeClr val="accent3"/>
                            </a:solidFill>
                            <a:latin typeface="Cambria Math" panose="02040503050406030204" pitchFamily="18" charset="0"/>
                          </a:rPr>
                          <m:t>′</m:t>
                        </m:r>
                      </m:e>
                    </m:d>
                  </m:oMath>
                </a14:m>
                <a:endParaRPr lang="en-US" sz="2400" dirty="0">
                  <a:latin typeface="Helvetica" pitchFamily="2" charset="0"/>
                </a:endParaRPr>
              </a:p>
              <a:p>
                <a:r>
                  <a:rPr lang="en-US" sz="2400" dirty="0">
                    <a:latin typeface="Helvetica" pitchFamily="2" charset="0"/>
                  </a:rPr>
                  <a:t>A transition function </a:t>
                </a:r>
                <a:r>
                  <a:rPr lang="en-US" sz="2400" i="1" dirty="0">
                    <a:latin typeface="Helvetica" pitchFamily="2" charset="0"/>
                  </a:rPr>
                  <a:t>T(s, a, s’)</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9694387" cy="3849624"/>
              </a:xfrm>
              <a:blipFill>
                <a:blip r:embed="rId2"/>
                <a:stretch>
                  <a:fillRect l="-655" t="-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92346-991A-7440-B34B-4AD856534313}"/>
                  </a:ext>
                </a:extLst>
              </p:cNvPr>
              <p:cNvSpPr txBox="1"/>
              <p:nvPr/>
            </p:nvSpPr>
            <p:spPr>
              <a:xfrm>
                <a:off x="4688395" y="5186553"/>
                <a:ext cx="20905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sSup>
                            <m:sSupPr>
                              <m:ctrlP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8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e>
                      </m:d>
                    </m:oMath>
                  </m:oMathPara>
                </a14:m>
                <a:endParaRPr lang="en-US" sz="28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6" name="TextBox 5">
                <a:extLst>
                  <a:ext uri="{FF2B5EF4-FFF2-40B4-BE49-F238E27FC236}">
                    <a16:creationId xmlns:a16="http://schemas.microsoft.com/office/drawing/2014/main" id="{03692346-991A-7440-B34B-4AD856534313}"/>
                  </a:ext>
                </a:extLst>
              </p:cNvPr>
              <p:cNvSpPr txBox="1">
                <a:spLocks noRot="1" noChangeAspect="1" noMove="1" noResize="1" noEditPoints="1" noAdjustHandles="1" noChangeArrowheads="1" noChangeShapeType="1" noTextEdit="1"/>
              </p:cNvSpPr>
              <p:nvPr/>
            </p:nvSpPr>
            <p:spPr>
              <a:xfrm>
                <a:off x="4688395" y="5186553"/>
                <a:ext cx="2090509" cy="523220"/>
              </a:xfrm>
              <a:prstGeom prst="rect">
                <a:avLst/>
              </a:prstGeom>
              <a:blipFill>
                <a:blip r:embed="rId3"/>
                <a:stretch>
                  <a:fillRect b="-1904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D329080-62B5-FD41-A45A-7D119EEDDA48}"/>
              </a:ext>
            </a:extLst>
          </p:cNvPr>
          <p:cNvCxnSpPr/>
          <p:nvPr/>
        </p:nvCxnSpPr>
        <p:spPr>
          <a:xfrm flipH="1">
            <a:off x="4557049" y="4282781"/>
            <a:ext cx="979844" cy="103869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27800D-8B26-EC41-BB77-FF7AC6262D77}"/>
              </a:ext>
            </a:extLst>
          </p:cNvPr>
          <p:cNvSpPr txBox="1"/>
          <p:nvPr/>
        </p:nvSpPr>
        <p:spPr>
          <a:xfrm>
            <a:off x="4868738" y="3141103"/>
            <a:ext cx="6579045" cy="1384995"/>
          </a:xfrm>
          <a:prstGeom prst="rect">
            <a:avLst/>
          </a:prstGeom>
          <a:noFill/>
        </p:spPr>
        <p:txBody>
          <a:bodyPr wrap="none" rtlCol="0">
            <a:spAutoFit/>
          </a:bodyPr>
          <a:lstStyle/>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What is the probability that if you</a:t>
            </a:r>
          </a:p>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are in state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s</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and you take action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a</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a:t>
            </a:r>
          </a:p>
          <a:p>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        you end up in state </a:t>
            </a:r>
            <a:r>
              <a:rPr lang="en-US" sz="2800" i="1" dirty="0">
                <a:solidFill>
                  <a:srgbClr val="FF0000"/>
                </a:solidFill>
                <a:latin typeface="Helvetica" pitchFamily="2" charset="0"/>
                <a:ea typeface="Linux Libertine" panose="02000503000000000000" pitchFamily="2" charset="0"/>
                <a:cs typeface="Linux Libertine" panose="02000503000000000000" pitchFamily="2" charset="0"/>
              </a:rPr>
              <a:t>s’ </a:t>
            </a:r>
            <a:r>
              <a:rPr lang="en-US" sz="2800" dirty="0">
                <a:solidFill>
                  <a:srgbClr val="FF0000"/>
                </a:solidFill>
                <a:latin typeface="Helvetica"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2885862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Grid World Revisited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a:bodyPr>
          <a:lstStyle/>
          <a:p>
            <a:r>
              <a:rPr lang="en-US" sz="2400" dirty="0">
                <a:latin typeface="Helvetica" pitchFamily="2" charset="0"/>
              </a:rPr>
              <a:t>The map has walls, fires, and a goal.</a:t>
            </a:r>
            <a:endParaRPr lang="en-US" sz="2000" dirty="0">
              <a:latin typeface="Helvetica" pitchFamily="2" charset="0"/>
            </a:endParaRPr>
          </a:p>
          <a:p>
            <a:r>
              <a:rPr lang="en-US" sz="2200" dirty="0">
                <a:latin typeface="Helvetica" pitchFamily="2" charset="0"/>
              </a:rPr>
              <a:t>Our Valiant robot can move N, S, E, W.</a:t>
            </a:r>
          </a:p>
          <a:p>
            <a:endParaRPr lang="en-US" sz="2400" dirty="0">
              <a:latin typeface="Helvetica" pitchFamily="2" charset="0"/>
            </a:endParaRPr>
          </a:p>
        </p:txBody>
      </p:sp>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spTree>
    <p:extLst>
      <p:ext uri="{BB962C8B-B14F-4D97-AF65-F5344CB8AC3E}">
        <p14:creationId xmlns:p14="http://schemas.microsoft.com/office/powerpoint/2010/main" val="177932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a:bodyPr>
          <a:lstStyle/>
          <a:p>
            <a:r>
              <a:rPr lang="en-US" sz="2400" dirty="0">
                <a:latin typeface="Helvetica" pitchFamily="2" charset="0"/>
              </a:rPr>
              <a:t>The map has walls, fires, and a goal.</a:t>
            </a:r>
            <a:endParaRPr lang="en-US" sz="2000" dirty="0">
              <a:latin typeface="Helvetica" pitchFamily="2" charset="0"/>
            </a:endParaRPr>
          </a:p>
          <a:p>
            <a:r>
              <a:rPr lang="en-US" sz="2200" dirty="0">
                <a:latin typeface="Helvetica" pitchFamily="2" charset="0"/>
              </a:rPr>
              <a:t>Our </a:t>
            </a:r>
            <a:r>
              <a:rPr lang="en-US" sz="2200" strike="sngStrike" dirty="0">
                <a:latin typeface="Helvetica" pitchFamily="2" charset="0"/>
              </a:rPr>
              <a:t>Valiant</a:t>
            </a:r>
            <a:r>
              <a:rPr lang="en-US" sz="2200" dirty="0">
                <a:latin typeface="Helvetica" pitchFamily="2" charset="0"/>
              </a:rPr>
              <a:t> Malfunctioning robot can </a:t>
            </a:r>
            <a:r>
              <a:rPr lang="en-US" sz="2200" i="1" dirty="0">
                <a:latin typeface="Helvetica" pitchFamily="2" charset="0"/>
              </a:rPr>
              <a:t>try</a:t>
            </a:r>
            <a:r>
              <a:rPr lang="en-US" sz="2200" dirty="0">
                <a:latin typeface="Helvetica" pitchFamily="2" charset="0"/>
              </a:rPr>
              <a:t> to move N, S, E, W.</a:t>
            </a:r>
          </a:p>
          <a:p>
            <a:endParaRPr lang="en-US" sz="2400" dirty="0">
              <a:latin typeface="Helvetica" pitchFamily="2" charset="0"/>
            </a:endParaRPr>
          </a:p>
        </p:txBody>
      </p:sp>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spTree>
    <p:extLst>
      <p:ext uri="{BB962C8B-B14F-4D97-AF65-F5344CB8AC3E}">
        <p14:creationId xmlns:p14="http://schemas.microsoft.com/office/powerpoint/2010/main" val="293190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a:bodyPr>
          <a:lstStyle/>
          <a:p>
            <a:r>
              <a:rPr lang="en-US" sz="2400" dirty="0">
                <a:latin typeface="Helvetica" pitchFamily="2" charset="0"/>
              </a:rPr>
              <a:t>The map has walls, fires, and a goal.</a:t>
            </a:r>
            <a:endParaRPr lang="en-US" sz="2000" dirty="0">
              <a:latin typeface="Helvetica" pitchFamily="2" charset="0"/>
            </a:endParaRPr>
          </a:p>
          <a:p>
            <a:r>
              <a:rPr lang="en-US" sz="2200" dirty="0">
                <a:latin typeface="Helvetica" pitchFamily="2" charset="0"/>
              </a:rPr>
              <a:t>Our </a:t>
            </a:r>
            <a:r>
              <a:rPr lang="en-US" sz="2200" strike="sngStrike" dirty="0">
                <a:latin typeface="Helvetica" pitchFamily="2" charset="0"/>
              </a:rPr>
              <a:t>Valiant</a:t>
            </a:r>
            <a:r>
              <a:rPr lang="en-US" sz="2200" dirty="0">
                <a:latin typeface="Helvetica" pitchFamily="2" charset="0"/>
              </a:rPr>
              <a:t> Malfunctioning robot can try to move N, S, E, W.</a:t>
            </a:r>
          </a:p>
          <a:p>
            <a:r>
              <a:rPr lang="en-US" sz="2200" dirty="0">
                <a:latin typeface="Helvetica" pitchFamily="2" charset="0"/>
              </a:rPr>
              <a:t>When moving, there is a 10% chance that the robot veers to the side *instead* of the requested direction.</a:t>
            </a:r>
          </a:p>
          <a:p>
            <a:endParaRPr lang="en-US" sz="2400" dirty="0">
              <a:latin typeface="Helvetica" pitchFamily="2" charset="0"/>
            </a:endParaRPr>
          </a:p>
        </p:txBody>
      </p:sp>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sp>
        <p:nvSpPr>
          <p:cNvPr id="19" name="TextBox 18">
            <a:extLst>
              <a:ext uri="{FF2B5EF4-FFF2-40B4-BE49-F238E27FC236}">
                <a16:creationId xmlns:a16="http://schemas.microsoft.com/office/drawing/2014/main" id="{616EA113-44A7-8049-833B-E86B9D81D6E6}"/>
              </a:ext>
            </a:extLst>
          </p:cNvPr>
          <p:cNvSpPr txBox="1"/>
          <p:nvPr/>
        </p:nvSpPr>
        <p:spPr>
          <a:xfrm>
            <a:off x="478576" y="4052280"/>
            <a:ext cx="3321899" cy="2400657"/>
          </a:xfrm>
          <a:prstGeom prst="rect">
            <a:avLst/>
          </a:prstGeom>
          <a:noFill/>
        </p:spPr>
        <p:txBody>
          <a:bodyPr wrap="square" rtlCol="0">
            <a:spAutoFit/>
          </a:bodyPr>
          <a:lstStyle/>
          <a:p>
            <a:r>
              <a:rPr lang="en-US" dirty="0">
                <a:latin typeface="Helvetica" pitchFamily="2" charset="0"/>
              </a:rPr>
              <a:t>So when taking the N action...</a:t>
            </a:r>
          </a:p>
          <a:p>
            <a:endParaRPr lang="en-US" dirty="0">
              <a:latin typeface="Helvetica" pitchFamily="2" charset="0"/>
            </a:endParaRPr>
          </a:p>
          <a:p>
            <a:pPr marL="342900" indent="-342900">
              <a:buFont typeface="Arial" panose="020B0604020202020204" pitchFamily="34" charset="0"/>
              <a:buChar char="•"/>
            </a:pPr>
            <a:r>
              <a:rPr lang="en-US" sz="2400" dirty="0">
                <a:latin typeface="Helvetica" pitchFamily="2" charset="0"/>
              </a:rPr>
              <a:t>P(n) = 80%</a:t>
            </a:r>
          </a:p>
          <a:p>
            <a:pPr marL="342900" indent="-342900">
              <a:buFont typeface="Arial" panose="020B0604020202020204" pitchFamily="34" charset="0"/>
              <a:buChar char="•"/>
            </a:pPr>
            <a:r>
              <a:rPr lang="en-US" sz="2400" dirty="0">
                <a:latin typeface="Helvetica" pitchFamily="2" charset="0"/>
              </a:rPr>
              <a:t>P(w) = 10%</a:t>
            </a:r>
          </a:p>
          <a:p>
            <a:pPr marL="342900" indent="-342900">
              <a:buFont typeface="Arial" panose="020B0604020202020204" pitchFamily="34" charset="0"/>
              <a:buChar char="•"/>
            </a:pPr>
            <a:r>
              <a:rPr lang="en-US" sz="2400" dirty="0">
                <a:latin typeface="Helvetica" pitchFamily="2" charset="0"/>
              </a:rPr>
              <a:t>P(e) = 10%</a:t>
            </a:r>
          </a:p>
          <a:p>
            <a:pPr marL="342900" indent="-342900">
              <a:buFont typeface="Arial" panose="020B0604020202020204" pitchFamily="34" charset="0"/>
              <a:buChar char="•"/>
            </a:pPr>
            <a:r>
              <a:rPr lang="en-US" sz="2400" dirty="0">
                <a:latin typeface="Helvetica" pitchFamily="2" charset="0"/>
              </a:rPr>
              <a:t>P(s) = 0%</a:t>
            </a:r>
          </a:p>
          <a:p>
            <a:endParaRPr lang="en-US" dirty="0">
              <a:latin typeface="Helvetica" pitchFamily="2" charset="0"/>
            </a:endParaRPr>
          </a:p>
        </p:txBody>
      </p:sp>
      <p:sp>
        <p:nvSpPr>
          <p:cNvPr id="20" name="TextBox 19">
            <a:extLst>
              <a:ext uri="{FF2B5EF4-FFF2-40B4-BE49-F238E27FC236}">
                <a16:creationId xmlns:a16="http://schemas.microsoft.com/office/drawing/2014/main" id="{145CB055-A8DF-1B4B-92FB-FAFB037B6867}"/>
              </a:ext>
            </a:extLst>
          </p:cNvPr>
          <p:cNvSpPr txBox="1"/>
          <p:nvPr/>
        </p:nvSpPr>
        <p:spPr>
          <a:xfrm>
            <a:off x="3800475" y="4052280"/>
            <a:ext cx="2295525" cy="2400657"/>
          </a:xfrm>
          <a:prstGeom prst="rect">
            <a:avLst/>
          </a:prstGeom>
          <a:noFill/>
        </p:spPr>
        <p:txBody>
          <a:bodyPr wrap="square" rtlCol="0">
            <a:spAutoFit/>
          </a:bodyPr>
          <a:lstStyle/>
          <a:p>
            <a:r>
              <a:rPr lang="en-US" dirty="0">
                <a:latin typeface="Helvetica" pitchFamily="2" charset="0"/>
              </a:rPr>
              <a:t>Going West…</a:t>
            </a:r>
          </a:p>
          <a:p>
            <a:endParaRPr lang="en-US" dirty="0">
              <a:latin typeface="Helvetica" pitchFamily="2" charset="0"/>
            </a:endParaRPr>
          </a:p>
          <a:p>
            <a:pPr marL="342900" indent="-342900">
              <a:buFont typeface="Arial" panose="020B0604020202020204" pitchFamily="34" charset="0"/>
              <a:buChar char="•"/>
            </a:pPr>
            <a:r>
              <a:rPr lang="en-US" sz="2400" dirty="0">
                <a:latin typeface="Helvetica" pitchFamily="2" charset="0"/>
              </a:rPr>
              <a:t>P(n) = 10%</a:t>
            </a:r>
          </a:p>
          <a:p>
            <a:pPr marL="342900" indent="-342900">
              <a:buFont typeface="Arial" panose="020B0604020202020204" pitchFamily="34" charset="0"/>
              <a:buChar char="•"/>
            </a:pPr>
            <a:r>
              <a:rPr lang="en-US" sz="2400" dirty="0">
                <a:latin typeface="Helvetica" pitchFamily="2" charset="0"/>
              </a:rPr>
              <a:t>P(w) = 80%</a:t>
            </a:r>
          </a:p>
          <a:p>
            <a:pPr marL="342900" indent="-342900">
              <a:buFont typeface="Arial" panose="020B0604020202020204" pitchFamily="34" charset="0"/>
              <a:buChar char="•"/>
            </a:pPr>
            <a:r>
              <a:rPr lang="en-US" sz="2400" dirty="0">
                <a:latin typeface="Helvetica" pitchFamily="2" charset="0"/>
              </a:rPr>
              <a:t>P(e) = 0%</a:t>
            </a:r>
          </a:p>
          <a:p>
            <a:pPr marL="342900" indent="-342900">
              <a:buFont typeface="Arial" panose="020B0604020202020204" pitchFamily="34" charset="0"/>
              <a:buChar char="•"/>
            </a:pPr>
            <a:r>
              <a:rPr lang="en-US" sz="2400" dirty="0">
                <a:latin typeface="Helvetica" pitchFamily="2" charset="0"/>
              </a:rPr>
              <a:t>P(s) = 10%</a:t>
            </a:r>
          </a:p>
          <a:p>
            <a:endParaRPr lang="en-US" dirty="0">
              <a:latin typeface="Helvetica" pitchFamily="2" charset="0"/>
            </a:endParaRPr>
          </a:p>
        </p:txBody>
      </p:sp>
      <p:sp>
        <p:nvSpPr>
          <p:cNvPr id="21" name="TextBox 20">
            <a:extLst>
              <a:ext uri="{FF2B5EF4-FFF2-40B4-BE49-F238E27FC236}">
                <a16:creationId xmlns:a16="http://schemas.microsoft.com/office/drawing/2014/main" id="{BCFE210D-924A-A24F-9F9F-906107E422E2}"/>
              </a:ext>
            </a:extLst>
          </p:cNvPr>
          <p:cNvSpPr txBox="1"/>
          <p:nvPr/>
        </p:nvSpPr>
        <p:spPr>
          <a:xfrm>
            <a:off x="6052250" y="4052280"/>
            <a:ext cx="2295525" cy="2400657"/>
          </a:xfrm>
          <a:prstGeom prst="rect">
            <a:avLst/>
          </a:prstGeom>
          <a:noFill/>
        </p:spPr>
        <p:txBody>
          <a:bodyPr wrap="square" rtlCol="0">
            <a:spAutoFit/>
          </a:bodyPr>
          <a:lstStyle/>
          <a:p>
            <a:r>
              <a:rPr lang="en-US" dirty="0">
                <a:latin typeface="Helvetica" pitchFamily="2" charset="0"/>
              </a:rPr>
              <a:t>Going East…</a:t>
            </a:r>
          </a:p>
          <a:p>
            <a:endParaRPr lang="en-US" dirty="0">
              <a:latin typeface="Helvetica" pitchFamily="2" charset="0"/>
            </a:endParaRPr>
          </a:p>
          <a:p>
            <a:pPr marL="342900" indent="-342900">
              <a:buFont typeface="Arial" panose="020B0604020202020204" pitchFamily="34" charset="0"/>
              <a:buChar char="•"/>
            </a:pPr>
            <a:r>
              <a:rPr lang="en-US" sz="2400" dirty="0">
                <a:latin typeface="Helvetica" pitchFamily="2" charset="0"/>
              </a:rPr>
              <a:t>P(n) = 10%</a:t>
            </a:r>
          </a:p>
          <a:p>
            <a:pPr marL="342900" indent="-342900">
              <a:buFont typeface="Arial" panose="020B0604020202020204" pitchFamily="34" charset="0"/>
              <a:buChar char="•"/>
            </a:pPr>
            <a:r>
              <a:rPr lang="en-US" sz="2400" dirty="0">
                <a:latin typeface="Helvetica" pitchFamily="2" charset="0"/>
              </a:rPr>
              <a:t>P(w) = 0%</a:t>
            </a:r>
          </a:p>
          <a:p>
            <a:pPr marL="342900" indent="-342900">
              <a:buFont typeface="Arial" panose="020B0604020202020204" pitchFamily="34" charset="0"/>
              <a:buChar char="•"/>
            </a:pPr>
            <a:r>
              <a:rPr lang="en-US" sz="2400" dirty="0">
                <a:latin typeface="Helvetica" pitchFamily="2" charset="0"/>
              </a:rPr>
              <a:t>P(e) = 80%</a:t>
            </a:r>
          </a:p>
          <a:p>
            <a:pPr marL="342900" indent="-342900">
              <a:buFont typeface="Arial" panose="020B0604020202020204" pitchFamily="34" charset="0"/>
              <a:buChar char="•"/>
            </a:pPr>
            <a:r>
              <a:rPr lang="en-US" sz="2400" dirty="0">
                <a:latin typeface="Helvetica" pitchFamily="2" charset="0"/>
              </a:rPr>
              <a:t>P(s) = 10%</a:t>
            </a:r>
          </a:p>
          <a:p>
            <a:endParaRPr lang="en-US" dirty="0">
              <a:latin typeface="Helvetica" pitchFamily="2" charset="0"/>
            </a:endParaRPr>
          </a:p>
        </p:txBody>
      </p:sp>
      <p:sp>
        <p:nvSpPr>
          <p:cNvPr id="22" name="TextBox 21">
            <a:extLst>
              <a:ext uri="{FF2B5EF4-FFF2-40B4-BE49-F238E27FC236}">
                <a16:creationId xmlns:a16="http://schemas.microsoft.com/office/drawing/2014/main" id="{7CF029C7-E84D-4C4B-99B9-6623D5A0A24B}"/>
              </a:ext>
            </a:extLst>
          </p:cNvPr>
          <p:cNvSpPr txBox="1"/>
          <p:nvPr/>
        </p:nvSpPr>
        <p:spPr>
          <a:xfrm>
            <a:off x="8347775" y="4052280"/>
            <a:ext cx="2295525" cy="2400657"/>
          </a:xfrm>
          <a:prstGeom prst="rect">
            <a:avLst/>
          </a:prstGeom>
          <a:noFill/>
        </p:spPr>
        <p:txBody>
          <a:bodyPr wrap="square" rtlCol="0">
            <a:spAutoFit/>
          </a:bodyPr>
          <a:lstStyle/>
          <a:p>
            <a:r>
              <a:rPr lang="en-US" dirty="0">
                <a:latin typeface="Helvetica" pitchFamily="2" charset="0"/>
              </a:rPr>
              <a:t>Going South…</a:t>
            </a:r>
          </a:p>
          <a:p>
            <a:endParaRPr lang="en-US" dirty="0">
              <a:latin typeface="Helvetica" pitchFamily="2" charset="0"/>
            </a:endParaRPr>
          </a:p>
          <a:p>
            <a:pPr marL="342900" indent="-342900">
              <a:buFont typeface="Arial" panose="020B0604020202020204" pitchFamily="34" charset="0"/>
              <a:buChar char="•"/>
            </a:pPr>
            <a:r>
              <a:rPr lang="en-US" sz="2400" dirty="0">
                <a:latin typeface="Helvetica" pitchFamily="2" charset="0"/>
              </a:rPr>
              <a:t>P(n) = 0%</a:t>
            </a:r>
          </a:p>
          <a:p>
            <a:pPr marL="342900" indent="-342900">
              <a:buFont typeface="Arial" panose="020B0604020202020204" pitchFamily="34" charset="0"/>
              <a:buChar char="•"/>
            </a:pPr>
            <a:r>
              <a:rPr lang="en-US" sz="2400" dirty="0">
                <a:latin typeface="Helvetica" pitchFamily="2" charset="0"/>
              </a:rPr>
              <a:t>P(w) = 10%</a:t>
            </a:r>
          </a:p>
          <a:p>
            <a:pPr marL="342900" indent="-342900">
              <a:buFont typeface="Arial" panose="020B0604020202020204" pitchFamily="34" charset="0"/>
              <a:buChar char="•"/>
            </a:pPr>
            <a:r>
              <a:rPr lang="en-US" sz="2400" dirty="0">
                <a:latin typeface="Helvetica" pitchFamily="2" charset="0"/>
              </a:rPr>
              <a:t>P(e) = 10%</a:t>
            </a:r>
          </a:p>
          <a:p>
            <a:pPr marL="342900" indent="-342900">
              <a:buFont typeface="Arial" panose="020B0604020202020204" pitchFamily="34" charset="0"/>
              <a:buChar char="•"/>
            </a:pPr>
            <a:r>
              <a:rPr lang="en-US" sz="2400" dirty="0">
                <a:latin typeface="Helvetica" pitchFamily="2" charset="0"/>
              </a:rPr>
              <a:t>P(s) = 80%</a:t>
            </a:r>
          </a:p>
          <a:p>
            <a:endParaRPr lang="en-US" dirty="0">
              <a:latin typeface="Helvetica" pitchFamily="2" charset="0"/>
            </a:endParaRPr>
          </a:p>
        </p:txBody>
      </p:sp>
    </p:spTree>
    <p:extLst>
      <p:ext uri="{BB962C8B-B14F-4D97-AF65-F5344CB8AC3E}">
        <p14:creationId xmlns:p14="http://schemas.microsoft.com/office/powerpoint/2010/main" val="13722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dissolv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dissolve">
                                      <p:cBhvr>
                                        <p:cTn id="17" dur="500"/>
                                        <p:tgtEl>
                                          <p:spTgt spid="19">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9">
                                            <p:txEl>
                                              <p:pRg st="4" end="4"/>
                                            </p:txEl>
                                          </p:spTgt>
                                        </p:tgtEl>
                                        <p:attrNameLst>
                                          <p:attrName>style.visibility</p:attrName>
                                        </p:attrNameLst>
                                      </p:cBhvr>
                                      <p:to>
                                        <p:strVal val="visible"/>
                                      </p:to>
                                    </p:set>
                                    <p:animEffect transition="in" filter="dissolve">
                                      <p:cBhvr>
                                        <p:cTn id="20" dur="500"/>
                                        <p:tgtEl>
                                          <p:spTgt spid="1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animEffect transition="in" filter="dissolve">
                                      <p:cBhvr>
                                        <p:cTn id="25" dur="500"/>
                                        <p:tgtEl>
                                          <p:spTgt spid="1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a:t>
            </a:r>
          </a:p>
        </p:txBody>
      </p:sp>
      <p:grpSp>
        <p:nvGrpSpPr>
          <p:cNvPr id="21" name="Group 20">
            <a:extLst>
              <a:ext uri="{FF2B5EF4-FFF2-40B4-BE49-F238E27FC236}">
                <a16:creationId xmlns:a16="http://schemas.microsoft.com/office/drawing/2014/main" id="{BAB2D6CA-45A1-374F-9E16-2BDC39C50190}"/>
              </a:ext>
            </a:extLst>
          </p:cNvPr>
          <p:cNvGrpSpPr/>
          <p:nvPr/>
        </p:nvGrpSpPr>
        <p:grpSpPr>
          <a:xfrm>
            <a:off x="4593376" y="1542363"/>
            <a:ext cx="2351316" cy="1763487"/>
            <a:chOff x="735751" y="2033226"/>
            <a:chExt cx="2351316" cy="1763487"/>
          </a:xfrm>
        </p:grpSpPr>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532" y="2635342"/>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cxnSp>
        <p:nvCxnSpPr>
          <p:cNvPr id="22" name="Straight Arrow Connector 21">
            <a:extLst>
              <a:ext uri="{FF2B5EF4-FFF2-40B4-BE49-F238E27FC236}">
                <a16:creationId xmlns:a16="http://schemas.microsoft.com/office/drawing/2014/main" id="{FAE44131-06B3-A748-8F01-06CFE1D901E5}"/>
              </a:ext>
            </a:extLst>
          </p:cNvPr>
          <p:cNvCxnSpPr>
            <a:cxnSpLocks/>
          </p:cNvCxnSpPr>
          <p:nvPr/>
        </p:nvCxnSpPr>
        <p:spPr>
          <a:xfrm>
            <a:off x="5766795" y="3305849"/>
            <a:ext cx="9821" cy="1422441"/>
          </a:xfrm>
          <a:prstGeom prst="straightConnector1">
            <a:avLst/>
          </a:prstGeom>
          <a:ln w="63500">
            <a:solidFill>
              <a:srgbClr val="00224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6EF1F10-1B3D-244B-BCF8-FD1953C3596F}"/>
              </a:ext>
            </a:extLst>
          </p:cNvPr>
          <p:cNvSpPr txBox="1"/>
          <p:nvPr/>
        </p:nvSpPr>
        <p:spPr>
          <a:xfrm>
            <a:off x="5835138" y="3305849"/>
            <a:ext cx="1864177" cy="646331"/>
          </a:xfrm>
          <a:prstGeom prst="rect">
            <a:avLst/>
          </a:prstGeom>
          <a:noFill/>
        </p:spPr>
        <p:txBody>
          <a:bodyPr wrap="square" rtlCol="0">
            <a:spAutoFit/>
          </a:bodyPr>
          <a:lstStyle/>
          <a:p>
            <a:r>
              <a:rPr lang="en-US" dirty="0">
                <a:latin typeface="Helvetica" pitchFamily="2" charset="0"/>
              </a:rPr>
              <a:t>Do the “Move South” action…</a:t>
            </a:r>
          </a:p>
        </p:txBody>
      </p:sp>
      <p:grpSp>
        <p:nvGrpSpPr>
          <p:cNvPr id="25" name="Group 24">
            <a:extLst>
              <a:ext uri="{FF2B5EF4-FFF2-40B4-BE49-F238E27FC236}">
                <a16:creationId xmlns:a16="http://schemas.microsoft.com/office/drawing/2014/main" id="{4240E5C5-DE79-4249-B817-A331BA78854D}"/>
              </a:ext>
            </a:extLst>
          </p:cNvPr>
          <p:cNvGrpSpPr/>
          <p:nvPr/>
        </p:nvGrpSpPr>
        <p:grpSpPr>
          <a:xfrm>
            <a:off x="4591137" y="4728290"/>
            <a:ext cx="2351316" cy="1763487"/>
            <a:chOff x="735751" y="2033226"/>
            <a:chExt cx="2351316" cy="1763487"/>
          </a:xfrm>
        </p:grpSpPr>
        <p:sp>
          <p:nvSpPr>
            <p:cNvPr id="26" name="Rectangle 25">
              <a:extLst>
                <a:ext uri="{FF2B5EF4-FFF2-40B4-BE49-F238E27FC236}">
                  <a16:creationId xmlns:a16="http://schemas.microsoft.com/office/drawing/2014/main" id="{18363F59-1062-964E-8B21-B1E78FDC7921}"/>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2177B354-E739-ED41-95F1-31D4FA6B18FB}"/>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7DFEAEBA-51FF-BA47-958D-C5CF0037AE42}"/>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664D2E04-8B39-EF43-AF15-7D7083E4CB33}"/>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284FF2DA-4D95-3543-8775-AE0C395DFCC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2B6934B9-7337-8046-9589-25686E570992}"/>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72333634-A302-AD44-8CF4-ADB49A5BDB3C}"/>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Rectangle 32">
              <a:extLst>
                <a:ext uri="{FF2B5EF4-FFF2-40B4-BE49-F238E27FC236}">
                  <a16:creationId xmlns:a16="http://schemas.microsoft.com/office/drawing/2014/main" id="{FD44977D-04E4-2B48-96D3-31D573BB243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4BC44459-14B0-1C45-A421-2F06FEEF535E}"/>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9988136E-FF2D-5443-854C-DDBA6C827E23}"/>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3FFCCFB0-94E2-0346-9129-407B0075129C}"/>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897F4739-1906-9D47-9C50-4A7B8577FF41}"/>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8" name="Picture 37">
              <a:extLst>
                <a:ext uri="{FF2B5EF4-FFF2-40B4-BE49-F238E27FC236}">
                  <a16:creationId xmlns:a16="http://schemas.microsoft.com/office/drawing/2014/main" id="{B23231B9-0D8C-954B-B012-7A7A5DA37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045" y="3202199"/>
              <a:ext cx="534555" cy="534555"/>
            </a:xfrm>
            <a:prstGeom prst="rect">
              <a:avLst/>
            </a:prstGeom>
          </p:spPr>
        </p:pic>
        <p:pic>
          <p:nvPicPr>
            <p:cNvPr id="39" name="Picture 38">
              <a:extLst>
                <a:ext uri="{FF2B5EF4-FFF2-40B4-BE49-F238E27FC236}">
                  <a16:creationId xmlns:a16="http://schemas.microsoft.com/office/drawing/2014/main" id="{A512FCC8-20B3-2545-86A4-1D2CA719E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40" name="Picture 39">
              <a:extLst>
                <a:ext uri="{FF2B5EF4-FFF2-40B4-BE49-F238E27FC236}">
                  <a16:creationId xmlns:a16="http://schemas.microsoft.com/office/drawing/2014/main" id="{2100112C-C756-1845-8417-5DD33647F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
        <p:nvSpPr>
          <p:cNvPr id="41" name="Rectangle 40">
            <a:extLst>
              <a:ext uri="{FF2B5EF4-FFF2-40B4-BE49-F238E27FC236}">
                <a16:creationId xmlns:a16="http://schemas.microsoft.com/office/drawing/2014/main" id="{317F02BD-F658-D148-8F5D-0656000D9C5A}"/>
              </a:ext>
            </a:extLst>
          </p:cNvPr>
          <p:cNvSpPr/>
          <p:nvPr/>
        </p:nvSpPr>
        <p:spPr>
          <a:xfrm>
            <a:off x="4877641" y="4263932"/>
            <a:ext cx="889154" cy="369332"/>
          </a:xfrm>
          <a:prstGeom prst="rect">
            <a:avLst/>
          </a:prstGeom>
        </p:spPr>
        <p:txBody>
          <a:bodyPr wrap="none">
            <a:spAutoFit/>
          </a:bodyPr>
          <a:lstStyle/>
          <a:p>
            <a:r>
              <a:rPr lang="en-US" dirty="0">
                <a:latin typeface="Helvetica" pitchFamily="2" charset="0"/>
                <a:ea typeface="Linux Libertine" panose="02000503000000000000" pitchFamily="2" charset="0"/>
                <a:cs typeface="Linux Libertine" panose="02000503000000000000" pitchFamily="2" charset="0"/>
              </a:rPr>
              <a:t>T: 80%</a:t>
            </a:r>
          </a:p>
        </p:txBody>
      </p:sp>
      <p:sp>
        <p:nvSpPr>
          <p:cNvPr id="42" name="Rectangle 41">
            <a:extLst>
              <a:ext uri="{FF2B5EF4-FFF2-40B4-BE49-F238E27FC236}">
                <a16:creationId xmlns:a16="http://schemas.microsoft.com/office/drawing/2014/main" id="{FCEB3B99-8670-5348-B728-EE405751B97C}"/>
              </a:ext>
            </a:extLst>
          </p:cNvPr>
          <p:cNvSpPr/>
          <p:nvPr/>
        </p:nvSpPr>
        <p:spPr>
          <a:xfrm>
            <a:off x="5835138" y="4228172"/>
            <a:ext cx="644728" cy="369332"/>
          </a:xfrm>
          <a:prstGeom prst="rect">
            <a:avLst/>
          </a:prstGeom>
        </p:spPr>
        <p:txBody>
          <a:bodyPr wrap="none">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R: </a:t>
            </a: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-1</a:t>
            </a:r>
          </a:p>
        </p:txBody>
      </p:sp>
      <p:sp>
        <p:nvSpPr>
          <p:cNvPr id="43" name="Freeform 42">
            <a:extLst>
              <a:ext uri="{FF2B5EF4-FFF2-40B4-BE49-F238E27FC236}">
                <a16:creationId xmlns:a16="http://schemas.microsoft.com/office/drawing/2014/main" id="{A4690136-4950-3848-A46D-62DF1E53989E}"/>
              </a:ext>
            </a:extLst>
          </p:cNvPr>
          <p:cNvSpPr/>
          <p:nvPr/>
        </p:nvSpPr>
        <p:spPr>
          <a:xfrm>
            <a:off x="3838102" y="3920299"/>
            <a:ext cx="1950576" cy="807509"/>
          </a:xfrm>
          <a:custGeom>
            <a:avLst/>
            <a:gdLst>
              <a:gd name="connsiteX0" fmla="*/ 1882239 w 1882239"/>
              <a:gd name="connsiteY0" fmla="*/ 0 h 961902"/>
              <a:gd name="connsiteX1" fmla="*/ 1425039 w 1882239"/>
              <a:gd name="connsiteY1" fmla="*/ 178130 h 961902"/>
              <a:gd name="connsiteX2" fmla="*/ 510639 w 1882239"/>
              <a:gd name="connsiteY2" fmla="*/ 285008 h 961902"/>
              <a:gd name="connsiteX3" fmla="*/ 0 w 1882239"/>
              <a:gd name="connsiteY3" fmla="*/ 961902 h 961902"/>
            </a:gdLst>
            <a:ahLst/>
            <a:cxnLst>
              <a:cxn ang="0">
                <a:pos x="connsiteX0" y="connsiteY0"/>
              </a:cxn>
              <a:cxn ang="0">
                <a:pos x="connsiteX1" y="connsiteY1"/>
              </a:cxn>
              <a:cxn ang="0">
                <a:pos x="connsiteX2" y="connsiteY2"/>
              </a:cxn>
              <a:cxn ang="0">
                <a:pos x="connsiteX3" y="connsiteY3"/>
              </a:cxn>
            </a:cxnLst>
            <a:rect l="l" t="t" r="r" b="b"/>
            <a:pathLst>
              <a:path w="1882239" h="961902">
                <a:moveTo>
                  <a:pt x="1882239" y="0"/>
                </a:moveTo>
                <a:cubicBezTo>
                  <a:pt x="1767939" y="65314"/>
                  <a:pt x="1653639" y="130629"/>
                  <a:pt x="1425039" y="178130"/>
                </a:cubicBezTo>
                <a:cubicBezTo>
                  <a:pt x="1196439" y="225631"/>
                  <a:pt x="748145" y="154379"/>
                  <a:pt x="510639" y="285008"/>
                </a:cubicBezTo>
                <a:cubicBezTo>
                  <a:pt x="273132" y="415637"/>
                  <a:pt x="136566" y="688769"/>
                  <a:pt x="0" y="961902"/>
                </a:cubicBezTo>
              </a:path>
            </a:pathLst>
          </a:custGeom>
          <a:noFill/>
          <a:ln w="63500">
            <a:solidFill>
              <a:srgbClr val="00224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58BFF82-CC86-2C47-AC8F-DC7F99FF1E80}"/>
              </a:ext>
            </a:extLst>
          </p:cNvPr>
          <p:cNvGrpSpPr/>
          <p:nvPr/>
        </p:nvGrpSpPr>
        <p:grpSpPr>
          <a:xfrm>
            <a:off x="1508946" y="4740641"/>
            <a:ext cx="2351316" cy="1763487"/>
            <a:chOff x="735751" y="2033226"/>
            <a:chExt cx="2351316" cy="1763487"/>
          </a:xfrm>
        </p:grpSpPr>
        <p:sp>
          <p:nvSpPr>
            <p:cNvPr id="45" name="Rectangle 44">
              <a:extLst>
                <a:ext uri="{FF2B5EF4-FFF2-40B4-BE49-F238E27FC236}">
                  <a16:creationId xmlns:a16="http://schemas.microsoft.com/office/drawing/2014/main" id="{6F70908C-D83F-644F-9085-B4ED68F42BC4}"/>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6" name="Rectangle 45">
              <a:extLst>
                <a:ext uri="{FF2B5EF4-FFF2-40B4-BE49-F238E27FC236}">
                  <a16:creationId xmlns:a16="http://schemas.microsoft.com/office/drawing/2014/main" id="{35CAE21B-488E-5C48-80C0-BBCDB462CC48}"/>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7D67F159-015E-8E4C-9D0E-78587908F750}"/>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AE97DED8-ED8C-B447-A6DD-1E965F9B3E30}"/>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9" name="Rectangle 48">
              <a:extLst>
                <a:ext uri="{FF2B5EF4-FFF2-40B4-BE49-F238E27FC236}">
                  <a16:creationId xmlns:a16="http://schemas.microsoft.com/office/drawing/2014/main" id="{6F51D109-4DB8-CF44-8367-EC6067621D90}"/>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32CF0957-FA10-AB4A-A861-ADBAA048FB32}"/>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1" name="Rectangle 50">
              <a:extLst>
                <a:ext uri="{FF2B5EF4-FFF2-40B4-BE49-F238E27FC236}">
                  <a16:creationId xmlns:a16="http://schemas.microsoft.com/office/drawing/2014/main" id="{A9B14E24-A718-EE4C-967D-DDF7D1602B77}"/>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2" name="Rectangle 51">
              <a:extLst>
                <a:ext uri="{FF2B5EF4-FFF2-40B4-BE49-F238E27FC236}">
                  <a16:creationId xmlns:a16="http://schemas.microsoft.com/office/drawing/2014/main" id="{FAD09B08-0600-CA47-8B2A-89369253CBD3}"/>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3" name="Rectangle 52">
              <a:extLst>
                <a:ext uri="{FF2B5EF4-FFF2-40B4-BE49-F238E27FC236}">
                  <a16:creationId xmlns:a16="http://schemas.microsoft.com/office/drawing/2014/main" id="{D0EDB6EA-5D83-0147-B7D3-6C456933372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4" name="Rectangle 53">
              <a:extLst>
                <a:ext uri="{FF2B5EF4-FFF2-40B4-BE49-F238E27FC236}">
                  <a16:creationId xmlns:a16="http://schemas.microsoft.com/office/drawing/2014/main" id="{A11671CF-99D6-6E41-800A-17F672F5B9BA}"/>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3FBAC66B-87C9-EE48-A045-8BA9F0DDE72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6" name="Rectangle 55">
              <a:extLst>
                <a:ext uri="{FF2B5EF4-FFF2-40B4-BE49-F238E27FC236}">
                  <a16:creationId xmlns:a16="http://schemas.microsoft.com/office/drawing/2014/main" id="{5E9674BF-14B7-4E4E-A78B-3898A8FAD98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57" name="Picture 56">
              <a:extLst>
                <a:ext uri="{FF2B5EF4-FFF2-40B4-BE49-F238E27FC236}">
                  <a16:creationId xmlns:a16="http://schemas.microsoft.com/office/drawing/2014/main" id="{CED4663E-9688-214B-BF96-93EA83215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532" y="2635342"/>
              <a:ext cx="534555" cy="534555"/>
            </a:xfrm>
            <a:prstGeom prst="rect">
              <a:avLst/>
            </a:prstGeom>
          </p:spPr>
        </p:pic>
        <p:pic>
          <p:nvPicPr>
            <p:cNvPr id="58" name="Picture 57">
              <a:extLst>
                <a:ext uri="{FF2B5EF4-FFF2-40B4-BE49-F238E27FC236}">
                  <a16:creationId xmlns:a16="http://schemas.microsoft.com/office/drawing/2014/main" id="{CDC08398-74D1-E04D-AD8C-EA8CC952A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59" name="Picture 58">
              <a:extLst>
                <a:ext uri="{FF2B5EF4-FFF2-40B4-BE49-F238E27FC236}">
                  <a16:creationId xmlns:a16="http://schemas.microsoft.com/office/drawing/2014/main" id="{9ACF6A5A-82B0-B647-ABEC-72D26E5E6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
        <p:nvSpPr>
          <p:cNvPr id="61" name="Rectangle 60">
            <a:extLst>
              <a:ext uri="{FF2B5EF4-FFF2-40B4-BE49-F238E27FC236}">
                <a16:creationId xmlns:a16="http://schemas.microsoft.com/office/drawing/2014/main" id="{C63DBD18-A78F-FF4C-8B65-583B2D18C36A}"/>
              </a:ext>
            </a:extLst>
          </p:cNvPr>
          <p:cNvSpPr/>
          <p:nvPr/>
        </p:nvSpPr>
        <p:spPr>
          <a:xfrm>
            <a:off x="3987140" y="3729134"/>
            <a:ext cx="890052" cy="369332"/>
          </a:xfrm>
          <a:prstGeom prst="rect">
            <a:avLst/>
          </a:prstGeom>
        </p:spPr>
        <p:txBody>
          <a:bodyPr wrap="none">
            <a:spAutoFit/>
          </a:bodyPr>
          <a:lstStyle/>
          <a:p>
            <a:r>
              <a:rPr lang="en-US" dirty="0">
                <a:latin typeface="Helvetica" pitchFamily="2" charset="0"/>
                <a:ea typeface="Linux Libertine" panose="02000503000000000000" pitchFamily="2" charset="0"/>
                <a:cs typeface="Linux Libertine" panose="02000503000000000000" pitchFamily="2" charset="0"/>
              </a:rPr>
              <a:t>T: 10%</a:t>
            </a:r>
          </a:p>
        </p:txBody>
      </p:sp>
      <p:sp>
        <p:nvSpPr>
          <p:cNvPr id="62" name="Rectangle 61">
            <a:extLst>
              <a:ext uri="{FF2B5EF4-FFF2-40B4-BE49-F238E27FC236}">
                <a16:creationId xmlns:a16="http://schemas.microsoft.com/office/drawing/2014/main" id="{8F0E0C1F-62B8-2D43-8522-8A94FC2F7D93}"/>
              </a:ext>
            </a:extLst>
          </p:cNvPr>
          <p:cNvSpPr/>
          <p:nvPr/>
        </p:nvSpPr>
        <p:spPr>
          <a:xfrm>
            <a:off x="3370422" y="4122765"/>
            <a:ext cx="644728" cy="369332"/>
          </a:xfrm>
          <a:prstGeom prst="rect">
            <a:avLst/>
          </a:prstGeom>
        </p:spPr>
        <p:txBody>
          <a:bodyPr wrap="none">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R: </a:t>
            </a: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-1</a:t>
            </a:r>
          </a:p>
        </p:txBody>
      </p:sp>
      <p:sp>
        <p:nvSpPr>
          <p:cNvPr id="63" name="TextBox 62">
            <a:extLst>
              <a:ext uri="{FF2B5EF4-FFF2-40B4-BE49-F238E27FC236}">
                <a16:creationId xmlns:a16="http://schemas.microsoft.com/office/drawing/2014/main" id="{59B847E8-05E1-F846-8F7D-EA40CCBED3A5}"/>
              </a:ext>
            </a:extLst>
          </p:cNvPr>
          <p:cNvSpPr txBox="1"/>
          <p:nvPr/>
        </p:nvSpPr>
        <p:spPr>
          <a:xfrm>
            <a:off x="648252" y="3557263"/>
            <a:ext cx="1523367" cy="1200329"/>
          </a:xfrm>
          <a:prstGeom prst="rect">
            <a:avLst/>
          </a:prstGeom>
          <a:noFill/>
        </p:spPr>
        <p:txBody>
          <a:bodyPr wrap="square" rtlCol="0">
            <a:spAutoFit/>
          </a:bodyPr>
          <a:lstStyle/>
          <a:p>
            <a:r>
              <a:rPr lang="en-US" dirty="0">
                <a:latin typeface="Helvetica" pitchFamily="2" charset="0"/>
              </a:rPr>
              <a:t>Veered west, bumped into wall, so didn’t move</a:t>
            </a:r>
          </a:p>
        </p:txBody>
      </p:sp>
      <p:sp>
        <p:nvSpPr>
          <p:cNvPr id="64" name="Freeform 63">
            <a:extLst>
              <a:ext uri="{FF2B5EF4-FFF2-40B4-BE49-F238E27FC236}">
                <a16:creationId xmlns:a16="http://schemas.microsoft.com/office/drawing/2014/main" id="{4C5D167C-5A48-3D4F-B2A7-AE6B6B5D0EC2}"/>
              </a:ext>
            </a:extLst>
          </p:cNvPr>
          <p:cNvSpPr/>
          <p:nvPr/>
        </p:nvSpPr>
        <p:spPr>
          <a:xfrm flipH="1">
            <a:off x="5788677" y="3934104"/>
            <a:ext cx="1916631" cy="801493"/>
          </a:xfrm>
          <a:custGeom>
            <a:avLst/>
            <a:gdLst>
              <a:gd name="connsiteX0" fmla="*/ 1882239 w 1882239"/>
              <a:gd name="connsiteY0" fmla="*/ 0 h 961902"/>
              <a:gd name="connsiteX1" fmla="*/ 1425039 w 1882239"/>
              <a:gd name="connsiteY1" fmla="*/ 178130 h 961902"/>
              <a:gd name="connsiteX2" fmla="*/ 510639 w 1882239"/>
              <a:gd name="connsiteY2" fmla="*/ 285008 h 961902"/>
              <a:gd name="connsiteX3" fmla="*/ 0 w 1882239"/>
              <a:gd name="connsiteY3" fmla="*/ 961902 h 961902"/>
            </a:gdLst>
            <a:ahLst/>
            <a:cxnLst>
              <a:cxn ang="0">
                <a:pos x="connsiteX0" y="connsiteY0"/>
              </a:cxn>
              <a:cxn ang="0">
                <a:pos x="connsiteX1" y="connsiteY1"/>
              </a:cxn>
              <a:cxn ang="0">
                <a:pos x="connsiteX2" y="connsiteY2"/>
              </a:cxn>
              <a:cxn ang="0">
                <a:pos x="connsiteX3" y="connsiteY3"/>
              </a:cxn>
            </a:cxnLst>
            <a:rect l="l" t="t" r="r" b="b"/>
            <a:pathLst>
              <a:path w="1882239" h="961902">
                <a:moveTo>
                  <a:pt x="1882239" y="0"/>
                </a:moveTo>
                <a:cubicBezTo>
                  <a:pt x="1767939" y="65314"/>
                  <a:pt x="1653639" y="130629"/>
                  <a:pt x="1425039" y="178130"/>
                </a:cubicBezTo>
                <a:cubicBezTo>
                  <a:pt x="1196439" y="225631"/>
                  <a:pt x="748145" y="154379"/>
                  <a:pt x="510639" y="285008"/>
                </a:cubicBezTo>
                <a:cubicBezTo>
                  <a:pt x="273132" y="415637"/>
                  <a:pt x="136566" y="688769"/>
                  <a:pt x="0" y="961902"/>
                </a:cubicBezTo>
              </a:path>
            </a:pathLst>
          </a:custGeom>
          <a:noFill/>
          <a:ln w="63500">
            <a:solidFill>
              <a:srgbClr val="00224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BA486B1A-E349-374C-92EA-C9D41189F393}"/>
              </a:ext>
            </a:extLst>
          </p:cNvPr>
          <p:cNvGrpSpPr/>
          <p:nvPr/>
        </p:nvGrpSpPr>
        <p:grpSpPr>
          <a:xfrm>
            <a:off x="7717369" y="4723241"/>
            <a:ext cx="2351316" cy="1763487"/>
            <a:chOff x="735751" y="2033226"/>
            <a:chExt cx="2351316" cy="1763487"/>
          </a:xfrm>
        </p:grpSpPr>
        <p:pic>
          <p:nvPicPr>
            <p:cNvPr id="79" name="Picture 78">
              <a:extLst>
                <a:ext uri="{FF2B5EF4-FFF2-40B4-BE49-F238E27FC236}">
                  <a16:creationId xmlns:a16="http://schemas.microsoft.com/office/drawing/2014/main" id="{BEA8B218-28DD-3541-A244-CB1ADD99F7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33205"/>
              <a:ext cx="563528" cy="563528"/>
            </a:xfrm>
            <a:prstGeom prst="rect">
              <a:avLst/>
            </a:prstGeom>
          </p:spPr>
        </p:pic>
        <p:sp>
          <p:nvSpPr>
            <p:cNvPr id="66" name="Rectangle 65">
              <a:extLst>
                <a:ext uri="{FF2B5EF4-FFF2-40B4-BE49-F238E27FC236}">
                  <a16:creationId xmlns:a16="http://schemas.microsoft.com/office/drawing/2014/main" id="{02C1159E-B1CD-0140-A7AA-E3DEAF6C6F1A}"/>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17D1C3F7-F05B-8649-878B-3CD53C81EF20}"/>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8" name="Rectangle 67">
              <a:extLst>
                <a:ext uri="{FF2B5EF4-FFF2-40B4-BE49-F238E27FC236}">
                  <a16:creationId xmlns:a16="http://schemas.microsoft.com/office/drawing/2014/main" id="{685757CF-5B90-A749-8F7A-BBE02AA4BA45}"/>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3CD71BAC-E038-9947-8EBE-11420D42D356}"/>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0" name="Rectangle 69">
              <a:extLst>
                <a:ext uri="{FF2B5EF4-FFF2-40B4-BE49-F238E27FC236}">
                  <a16:creationId xmlns:a16="http://schemas.microsoft.com/office/drawing/2014/main" id="{8BC5635E-0631-444B-A789-947E61D8E55D}"/>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0815AE95-7514-B14A-9AE8-A761E90717AC}"/>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2" name="Rectangle 71">
              <a:extLst>
                <a:ext uri="{FF2B5EF4-FFF2-40B4-BE49-F238E27FC236}">
                  <a16:creationId xmlns:a16="http://schemas.microsoft.com/office/drawing/2014/main" id="{3B6E07DE-EE79-434B-8053-C2C55AEA053A}"/>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3" name="Rectangle 72">
              <a:extLst>
                <a:ext uri="{FF2B5EF4-FFF2-40B4-BE49-F238E27FC236}">
                  <a16:creationId xmlns:a16="http://schemas.microsoft.com/office/drawing/2014/main" id="{B93C9E22-6EB2-8F46-9CF2-3764EB8B733B}"/>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4" name="Rectangle 73">
              <a:extLst>
                <a:ext uri="{FF2B5EF4-FFF2-40B4-BE49-F238E27FC236}">
                  <a16:creationId xmlns:a16="http://schemas.microsoft.com/office/drawing/2014/main" id="{1F6774B9-76FB-D34F-BC57-585371814681}"/>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5" name="Rectangle 74">
              <a:extLst>
                <a:ext uri="{FF2B5EF4-FFF2-40B4-BE49-F238E27FC236}">
                  <a16:creationId xmlns:a16="http://schemas.microsoft.com/office/drawing/2014/main" id="{D3B14B97-B977-B442-A037-6BD890C1CAD5}"/>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6" name="Rectangle 75">
              <a:extLst>
                <a:ext uri="{FF2B5EF4-FFF2-40B4-BE49-F238E27FC236}">
                  <a16:creationId xmlns:a16="http://schemas.microsoft.com/office/drawing/2014/main" id="{DF0D8AF1-1A93-014B-8B09-68D1B315A565}"/>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7" name="Rectangle 76">
              <a:extLst>
                <a:ext uri="{FF2B5EF4-FFF2-40B4-BE49-F238E27FC236}">
                  <a16:creationId xmlns:a16="http://schemas.microsoft.com/office/drawing/2014/main" id="{0C17FC43-8E49-2C41-807C-0BBED569FDB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78" name="Picture 77">
              <a:extLst>
                <a:ext uri="{FF2B5EF4-FFF2-40B4-BE49-F238E27FC236}">
                  <a16:creationId xmlns:a16="http://schemas.microsoft.com/office/drawing/2014/main" id="{8E3FF43B-EE0E-4B42-A766-FA179700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539" y="2674327"/>
              <a:ext cx="534555" cy="534555"/>
            </a:xfrm>
            <a:prstGeom prst="rect">
              <a:avLst/>
            </a:prstGeom>
          </p:spPr>
        </p:pic>
        <p:pic>
          <p:nvPicPr>
            <p:cNvPr id="80" name="Picture 79">
              <a:extLst>
                <a:ext uri="{FF2B5EF4-FFF2-40B4-BE49-F238E27FC236}">
                  <a16:creationId xmlns:a16="http://schemas.microsoft.com/office/drawing/2014/main" id="{A4028FE5-BC43-844C-B58C-E8A510C80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
        <p:nvSpPr>
          <p:cNvPr id="81" name="Rectangle 80">
            <a:extLst>
              <a:ext uri="{FF2B5EF4-FFF2-40B4-BE49-F238E27FC236}">
                <a16:creationId xmlns:a16="http://schemas.microsoft.com/office/drawing/2014/main" id="{FCDBA8D7-E217-364F-B639-57B80ACAC991}"/>
              </a:ext>
            </a:extLst>
          </p:cNvPr>
          <p:cNvSpPr/>
          <p:nvPr/>
        </p:nvSpPr>
        <p:spPr>
          <a:xfrm>
            <a:off x="7250462" y="3928184"/>
            <a:ext cx="890052" cy="369332"/>
          </a:xfrm>
          <a:prstGeom prst="rect">
            <a:avLst/>
          </a:prstGeom>
        </p:spPr>
        <p:txBody>
          <a:bodyPr wrap="none">
            <a:spAutoFit/>
          </a:bodyPr>
          <a:lstStyle/>
          <a:p>
            <a:r>
              <a:rPr lang="en-US" dirty="0">
                <a:latin typeface="Helvetica" pitchFamily="2" charset="0"/>
                <a:ea typeface="Linux Libertine" panose="02000503000000000000" pitchFamily="2" charset="0"/>
                <a:cs typeface="Linux Libertine" panose="02000503000000000000" pitchFamily="2" charset="0"/>
              </a:rPr>
              <a:t>T: 10%</a:t>
            </a:r>
          </a:p>
        </p:txBody>
      </p:sp>
      <p:sp>
        <p:nvSpPr>
          <p:cNvPr id="82" name="Rectangle 81">
            <a:extLst>
              <a:ext uri="{FF2B5EF4-FFF2-40B4-BE49-F238E27FC236}">
                <a16:creationId xmlns:a16="http://schemas.microsoft.com/office/drawing/2014/main" id="{A2058A53-5046-B54E-9755-90B9EF5923F7}"/>
              </a:ext>
            </a:extLst>
          </p:cNvPr>
          <p:cNvSpPr/>
          <p:nvPr/>
        </p:nvSpPr>
        <p:spPr>
          <a:xfrm>
            <a:off x="7747022" y="4242546"/>
            <a:ext cx="901209" cy="369332"/>
          </a:xfrm>
          <a:prstGeom prst="rect">
            <a:avLst/>
          </a:prstGeom>
        </p:spPr>
        <p:txBody>
          <a:bodyPr wrap="none">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R: </a:t>
            </a: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-100</a:t>
            </a:r>
          </a:p>
        </p:txBody>
      </p:sp>
      <p:sp>
        <p:nvSpPr>
          <p:cNvPr id="83" name="TextBox 82">
            <a:extLst>
              <a:ext uri="{FF2B5EF4-FFF2-40B4-BE49-F238E27FC236}">
                <a16:creationId xmlns:a16="http://schemas.microsoft.com/office/drawing/2014/main" id="{D99627C4-ABB4-A52E-9981-F0473C3C51D8}"/>
              </a:ext>
            </a:extLst>
          </p:cNvPr>
          <p:cNvSpPr txBox="1"/>
          <p:nvPr/>
        </p:nvSpPr>
        <p:spPr>
          <a:xfrm>
            <a:off x="9278028" y="3305849"/>
            <a:ext cx="1523367" cy="1200329"/>
          </a:xfrm>
          <a:prstGeom prst="rect">
            <a:avLst/>
          </a:prstGeom>
          <a:noFill/>
        </p:spPr>
        <p:txBody>
          <a:bodyPr wrap="square" rtlCol="0">
            <a:spAutoFit/>
          </a:bodyPr>
          <a:lstStyle/>
          <a:p>
            <a:r>
              <a:rPr lang="en-US" dirty="0">
                <a:latin typeface="Helvetica" pitchFamily="2" charset="0"/>
              </a:rPr>
              <a:t>Veered east, ran into fire, very bad, ouch.</a:t>
            </a:r>
          </a:p>
        </p:txBody>
      </p:sp>
      <p:sp>
        <p:nvSpPr>
          <p:cNvPr id="84" name="TextBox 83">
            <a:extLst>
              <a:ext uri="{FF2B5EF4-FFF2-40B4-BE49-F238E27FC236}">
                <a16:creationId xmlns:a16="http://schemas.microsoft.com/office/drawing/2014/main" id="{AABA322C-998E-BA70-79A0-644A75375ADC}"/>
              </a:ext>
            </a:extLst>
          </p:cNvPr>
          <p:cNvSpPr txBox="1"/>
          <p:nvPr/>
        </p:nvSpPr>
        <p:spPr>
          <a:xfrm>
            <a:off x="9653632" y="342034"/>
            <a:ext cx="2295525" cy="2400657"/>
          </a:xfrm>
          <a:prstGeom prst="rect">
            <a:avLst/>
          </a:prstGeom>
          <a:noFill/>
        </p:spPr>
        <p:txBody>
          <a:bodyPr wrap="square" rtlCol="0">
            <a:spAutoFit/>
          </a:bodyPr>
          <a:lstStyle/>
          <a:p>
            <a:r>
              <a:rPr lang="en-US" dirty="0">
                <a:latin typeface="Helvetica" pitchFamily="2" charset="0"/>
              </a:rPr>
              <a:t>Going South…</a:t>
            </a:r>
          </a:p>
          <a:p>
            <a:endParaRPr lang="en-US" dirty="0">
              <a:latin typeface="Helvetica" pitchFamily="2" charset="0"/>
            </a:endParaRPr>
          </a:p>
          <a:p>
            <a:pPr marL="342900" indent="-342900">
              <a:buFont typeface="Arial" panose="020B0604020202020204" pitchFamily="34" charset="0"/>
              <a:buChar char="•"/>
            </a:pPr>
            <a:r>
              <a:rPr lang="en-US" sz="2400" dirty="0">
                <a:latin typeface="Helvetica" pitchFamily="2" charset="0"/>
              </a:rPr>
              <a:t>P(n) = 0%</a:t>
            </a:r>
          </a:p>
          <a:p>
            <a:pPr marL="342900" indent="-342900">
              <a:buFont typeface="Arial" panose="020B0604020202020204" pitchFamily="34" charset="0"/>
              <a:buChar char="•"/>
            </a:pPr>
            <a:r>
              <a:rPr lang="en-US" sz="2400" dirty="0">
                <a:latin typeface="Helvetica" pitchFamily="2" charset="0"/>
              </a:rPr>
              <a:t>P(w) = 10%</a:t>
            </a:r>
          </a:p>
          <a:p>
            <a:pPr marL="342900" indent="-342900">
              <a:buFont typeface="Arial" panose="020B0604020202020204" pitchFamily="34" charset="0"/>
              <a:buChar char="•"/>
            </a:pPr>
            <a:r>
              <a:rPr lang="en-US" sz="2400" dirty="0">
                <a:latin typeface="Helvetica" pitchFamily="2" charset="0"/>
              </a:rPr>
              <a:t>P(e) = 10%</a:t>
            </a:r>
          </a:p>
          <a:p>
            <a:pPr marL="342900" indent="-342900">
              <a:buFont typeface="Arial" panose="020B0604020202020204" pitchFamily="34" charset="0"/>
              <a:buChar char="•"/>
            </a:pPr>
            <a:r>
              <a:rPr lang="en-US" sz="2400" dirty="0">
                <a:latin typeface="Helvetica" pitchFamily="2" charset="0"/>
              </a:rPr>
              <a:t>P(s) = 80%</a:t>
            </a:r>
          </a:p>
          <a:p>
            <a:endParaRPr lang="en-US" dirty="0">
              <a:latin typeface="Helvetica" pitchFamily="2" charset="0"/>
            </a:endParaRPr>
          </a:p>
        </p:txBody>
      </p:sp>
    </p:spTree>
    <p:extLst>
      <p:ext uri="{BB962C8B-B14F-4D97-AF65-F5344CB8AC3E}">
        <p14:creationId xmlns:p14="http://schemas.microsoft.com/office/powerpoint/2010/main" val="225473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dissolve">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dissolv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dissolv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dissolve">
                                      <p:cBhvr>
                                        <p:cTn id="35" dur="500"/>
                                        <p:tgtEl>
                                          <p:spTgt spid="4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dissolve">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dissolv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dissolve">
                                      <p:cBhvr>
                                        <p:cTn id="53" dur="500"/>
                                        <p:tgtEl>
                                          <p:spTgt spid="6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dissolve">
                                      <p:cBhvr>
                                        <p:cTn id="58" dur="500"/>
                                        <p:tgtEl>
                                          <p:spTgt spid="6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dissolve">
                                      <p:cBhvr>
                                        <p:cTn id="61" dur="500"/>
                                        <p:tgtEl>
                                          <p:spTgt spid="81"/>
                                        </p:tgtEl>
                                      </p:cBhvr>
                                    </p:animEffect>
                                  </p:childTnLst>
                                </p:cTn>
                              </p:par>
                              <p:par>
                                <p:cTn id="62" presetID="9" presetClass="entr" presetSubtype="0" fill="hold"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dissolve">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dissolv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dissolve">
                                      <p:cBhvr>
                                        <p:cTn id="7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P spid="42" grpId="0"/>
      <p:bldP spid="43" grpId="0" animBg="1"/>
      <p:bldP spid="61" grpId="0"/>
      <p:bldP spid="62" grpId="0"/>
      <p:bldP spid="63" grpId="0"/>
      <p:bldP spid="64" grpId="0" animBg="1"/>
      <p:bldP spid="81" grpId="0"/>
      <p:bldP spid="82" grpId="0"/>
      <p:bldP spid="83" grpId="0"/>
      <p:bldP spid="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900487" y="2033226"/>
            <a:ext cx="8029576" cy="3849624"/>
          </a:xfrm>
        </p:spPr>
        <p:txBody>
          <a:bodyPr>
            <a:normAutofit fontScale="92500" lnSpcReduction="20000"/>
          </a:bodyPr>
          <a:lstStyle/>
          <a:p>
            <a:r>
              <a:rPr lang="en-US" sz="2400" dirty="0">
                <a:latin typeface="Helvetica" pitchFamily="2" charset="0"/>
              </a:rPr>
              <a:t>As we discussed just a moment ago for deterministic processes…</a:t>
            </a:r>
          </a:p>
          <a:p>
            <a:pPr lvl="1"/>
            <a:r>
              <a:rPr lang="en-US" sz="2200" dirty="0">
                <a:latin typeface="Helvetica" pitchFamily="2" charset="0"/>
              </a:rPr>
              <a:t>The solution to a decision process is called a </a:t>
            </a:r>
            <a:r>
              <a:rPr lang="en-US" sz="2200" b="1" dirty="0">
                <a:latin typeface="Helvetica" pitchFamily="2" charset="0"/>
              </a:rPr>
              <a:t>policy</a:t>
            </a:r>
            <a:r>
              <a:rPr lang="en-US" sz="2200" dirty="0">
                <a:latin typeface="Helvetica" pitchFamily="2" charset="0"/>
              </a:rPr>
              <a:t>.</a:t>
            </a:r>
          </a:p>
          <a:p>
            <a:pPr lvl="1"/>
            <a:r>
              <a:rPr lang="en-US" sz="2200" dirty="0">
                <a:latin typeface="Helvetica" pitchFamily="2" charset="0"/>
              </a:rPr>
              <a:t>It is typically denoted with the pi symbol, π</a:t>
            </a:r>
          </a:p>
          <a:p>
            <a:pPr lvl="1"/>
            <a:r>
              <a:rPr lang="en-US" sz="2200" dirty="0">
                <a:latin typeface="Helvetica" pitchFamily="2" charset="0"/>
              </a:rPr>
              <a:t>A policy tells us what to do in every state we might be in.</a:t>
            </a:r>
          </a:p>
          <a:p>
            <a:endParaRPr lang="en-US" sz="2400" dirty="0">
              <a:latin typeface="Helvetica" pitchFamily="2" charset="0"/>
            </a:endParaRPr>
          </a:p>
          <a:p>
            <a:r>
              <a:rPr lang="en-US" sz="2400" dirty="0">
                <a:latin typeface="Helvetica" pitchFamily="2" charset="0"/>
              </a:rPr>
              <a:t>For a Markov decision process, our policy still tells us the best thing to do in any given state…</a:t>
            </a:r>
          </a:p>
          <a:p>
            <a:r>
              <a:rPr lang="en-US" sz="2400" dirty="0">
                <a:latin typeface="Helvetica" pitchFamily="2" charset="0"/>
              </a:rPr>
              <a:t>But it depends on the probabilities of taking any given action, and the rewards of any given state.</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grpSp>
        <p:nvGrpSpPr>
          <p:cNvPr id="18" name="Group 17">
            <a:extLst>
              <a:ext uri="{FF2B5EF4-FFF2-40B4-BE49-F238E27FC236}">
                <a16:creationId xmlns:a16="http://schemas.microsoft.com/office/drawing/2014/main" id="{33B477BD-B09C-154F-9A5F-B2B89BA847D3}"/>
              </a:ext>
            </a:extLst>
          </p:cNvPr>
          <p:cNvGrpSpPr/>
          <p:nvPr/>
        </p:nvGrpSpPr>
        <p:grpSpPr>
          <a:xfrm>
            <a:off x="735750" y="2033226"/>
            <a:ext cx="2978999" cy="2367324"/>
            <a:chOff x="735751" y="2033226"/>
            <a:chExt cx="2351316" cy="1763487"/>
          </a:xfrm>
        </p:grpSpPr>
        <p:sp>
          <p:nvSpPr>
            <p:cNvPr id="19" name="Rectangle 18">
              <a:extLst>
                <a:ext uri="{FF2B5EF4-FFF2-40B4-BE49-F238E27FC236}">
                  <a16:creationId xmlns:a16="http://schemas.microsoft.com/office/drawing/2014/main" id="{CAFF61AB-B697-814A-951E-8A2F412E46D0}"/>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06C11B01-5508-924F-952C-7F17B222E30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FE87233-E0D8-9044-9794-D3E92A652EBC}"/>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C0721108-DC59-F44B-946D-D49CE4C65DB2}"/>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24" name="Rectangle 23">
              <a:extLst>
                <a:ext uri="{FF2B5EF4-FFF2-40B4-BE49-F238E27FC236}">
                  <a16:creationId xmlns:a16="http://schemas.microsoft.com/office/drawing/2014/main" id="{982E14A9-73D5-D343-AB00-60D14E8FC59A}"/>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F2BA3E30-1151-564B-B195-9A6F942790EE}"/>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6" name="Rectangle 25">
              <a:extLst>
                <a:ext uri="{FF2B5EF4-FFF2-40B4-BE49-F238E27FC236}">
                  <a16:creationId xmlns:a16="http://schemas.microsoft.com/office/drawing/2014/main" id="{01D8071F-E7BC-BA4F-8E80-77BDBFDB36ED}"/>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7" name="Rectangle 26">
              <a:extLst>
                <a:ext uri="{FF2B5EF4-FFF2-40B4-BE49-F238E27FC236}">
                  <a16:creationId xmlns:a16="http://schemas.microsoft.com/office/drawing/2014/main" id="{0710E701-6EBA-7E46-999C-3582017D6BC9}"/>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1A822603-138F-6A43-AE3B-179E58C65095}"/>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9" name="Rectangle 28">
              <a:extLst>
                <a:ext uri="{FF2B5EF4-FFF2-40B4-BE49-F238E27FC236}">
                  <a16:creationId xmlns:a16="http://schemas.microsoft.com/office/drawing/2014/main" id="{3EBC35D5-D6CE-EA43-B19D-3EE1A89F45AE}"/>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0" name="Rectangle 29">
              <a:extLst>
                <a:ext uri="{FF2B5EF4-FFF2-40B4-BE49-F238E27FC236}">
                  <a16:creationId xmlns:a16="http://schemas.microsoft.com/office/drawing/2014/main" id="{9BD40E98-D8C8-1941-89ED-FA48AB1524AD}"/>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3BF077C1-567C-4444-9463-70D0398CB0DF}"/>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32" name="Picture 31">
              <a:extLst>
                <a:ext uri="{FF2B5EF4-FFF2-40B4-BE49-F238E27FC236}">
                  <a16:creationId xmlns:a16="http://schemas.microsoft.com/office/drawing/2014/main" id="{F5F3367C-46B1-B04E-90A8-8EB2DBCC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grpSp>
      <p:cxnSp>
        <p:nvCxnSpPr>
          <p:cNvPr id="21" name="Straight Arrow Connector 20">
            <a:extLst>
              <a:ext uri="{FF2B5EF4-FFF2-40B4-BE49-F238E27FC236}">
                <a16:creationId xmlns:a16="http://schemas.microsoft.com/office/drawing/2014/main" id="{F3A93E26-B9F5-C64F-A6F4-F3F20BF86508}"/>
              </a:ext>
            </a:extLst>
          </p:cNvPr>
          <p:cNvCxnSpPr/>
          <p:nvPr/>
        </p:nvCxnSpPr>
        <p:spPr>
          <a:xfrm flipV="1">
            <a:off x="1066800" y="385888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6FBF12-D862-474D-B5BD-991738A54D7B}"/>
              </a:ext>
            </a:extLst>
          </p:cNvPr>
          <p:cNvCxnSpPr/>
          <p:nvPr/>
        </p:nvCxnSpPr>
        <p:spPr>
          <a:xfrm flipV="1">
            <a:off x="1066800" y="309240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A5F152-A970-914A-AE5C-3C936E033C09}"/>
              </a:ext>
            </a:extLst>
          </p:cNvPr>
          <p:cNvCxnSpPr/>
          <p:nvPr/>
        </p:nvCxnSpPr>
        <p:spPr>
          <a:xfrm rot="5400000" flipV="1">
            <a:off x="1066800" y="2247913"/>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ABA343-1A67-614A-8414-E3935BB99814}"/>
              </a:ext>
            </a:extLst>
          </p:cNvPr>
          <p:cNvCxnSpPr/>
          <p:nvPr/>
        </p:nvCxnSpPr>
        <p:spPr>
          <a:xfrm rot="5400000" flipV="1">
            <a:off x="1905844" y="2258034"/>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8E6026A-9A58-F244-8560-B7259197E0EB}"/>
              </a:ext>
            </a:extLst>
          </p:cNvPr>
          <p:cNvCxnSpPr/>
          <p:nvPr/>
        </p:nvCxnSpPr>
        <p:spPr>
          <a:xfrm rot="5400000" flipV="1">
            <a:off x="2602312" y="224374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74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a:bodyPr>
          <a:lstStyle/>
          <a:p>
            <a:r>
              <a:rPr lang="en-US" sz="2400" dirty="0">
                <a:latin typeface="Helvetica" pitchFamily="2" charset="0"/>
              </a:rPr>
              <a:t>Let’s examine how changing the reward scores affects our policies. Here, in the case where all non-terminal states are -1…</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33" name="Rectangle 32">
            <a:extLst>
              <a:ext uri="{FF2B5EF4-FFF2-40B4-BE49-F238E27FC236}">
                <a16:creationId xmlns:a16="http://schemas.microsoft.com/office/drawing/2014/main" id="{DEF1AF56-E90D-0542-A34B-DB452D5749CC}"/>
              </a:ext>
            </a:extLst>
          </p:cNvPr>
          <p:cNvSpPr/>
          <p:nvPr/>
        </p:nvSpPr>
        <p:spPr>
          <a:xfrm>
            <a:off x="6920531"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E5F20FC9-0E63-2C44-ABB0-5E9123FB55D7}"/>
              </a:ext>
            </a:extLst>
          </p:cNvPr>
          <p:cNvSpPr/>
          <p:nvPr/>
        </p:nvSpPr>
        <p:spPr>
          <a:xfrm>
            <a:off x="7508360"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9" name="Rectangle 38">
            <a:extLst>
              <a:ext uri="{FF2B5EF4-FFF2-40B4-BE49-F238E27FC236}">
                <a16:creationId xmlns:a16="http://schemas.microsoft.com/office/drawing/2014/main" id="{70EFE983-4582-A746-9AB4-1CC4BAA0EEF1}"/>
              </a:ext>
            </a:extLst>
          </p:cNvPr>
          <p:cNvSpPr/>
          <p:nvPr/>
        </p:nvSpPr>
        <p:spPr>
          <a:xfrm>
            <a:off x="809618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D8F3288E-2ABB-9244-8280-063297F012AF}"/>
              </a:ext>
            </a:extLst>
          </p:cNvPr>
          <p:cNvSpPr/>
          <p:nvPr/>
        </p:nvSpPr>
        <p:spPr>
          <a:xfrm>
            <a:off x="8684018"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1" name="Rectangle 40">
            <a:extLst>
              <a:ext uri="{FF2B5EF4-FFF2-40B4-BE49-F238E27FC236}">
                <a16:creationId xmlns:a16="http://schemas.microsoft.com/office/drawing/2014/main" id="{B56D7CC6-8F27-064D-92FF-F7F67B600C1B}"/>
              </a:ext>
            </a:extLst>
          </p:cNvPr>
          <p:cNvSpPr/>
          <p:nvPr/>
        </p:nvSpPr>
        <p:spPr>
          <a:xfrm>
            <a:off x="6920531"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2" name="Rectangle 41">
            <a:extLst>
              <a:ext uri="{FF2B5EF4-FFF2-40B4-BE49-F238E27FC236}">
                <a16:creationId xmlns:a16="http://schemas.microsoft.com/office/drawing/2014/main" id="{E6C710FD-E512-F643-800C-37C6584C280C}"/>
              </a:ext>
            </a:extLst>
          </p:cNvPr>
          <p:cNvSpPr/>
          <p:nvPr/>
        </p:nvSpPr>
        <p:spPr>
          <a:xfrm>
            <a:off x="7508360"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224CE8C1-2572-1741-A846-8758F835A0AE}"/>
              </a:ext>
            </a:extLst>
          </p:cNvPr>
          <p:cNvSpPr/>
          <p:nvPr/>
        </p:nvSpPr>
        <p:spPr>
          <a:xfrm>
            <a:off x="809618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8DE6470F-1865-3249-BCF6-7A495DAA8D01}"/>
              </a:ext>
            </a:extLst>
          </p:cNvPr>
          <p:cNvSpPr/>
          <p:nvPr/>
        </p:nvSpPr>
        <p:spPr>
          <a:xfrm>
            <a:off x="8684018"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5" name="Rectangle 44">
            <a:extLst>
              <a:ext uri="{FF2B5EF4-FFF2-40B4-BE49-F238E27FC236}">
                <a16:creationId xmlns:a16="http://schemas.microsoft.com/office/drawing/2014/main" id="{3830E2E4-6AA5-9140-9C77-BDE6877FD3E4}"/>
              </a:ext>
            </a:extLst>
          </p:cNvPr>
          <p:cNvSpPr/>
          <p:nvPr/>
        </p:nvSpPr>
        <p:spPr>
          <a:xfrm>
            <a:off x="6920531"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6" name="Rectangle 45">
            <a:extLst>
              <a:ext uri="{FF2B5EF4-FFF2-40B4-BE49-F238E27FC236}">
                <a16:creationId xmlns:a16="http://schemas.microsoft.com/office/drawing/2014/main" id="{33EC3BC0-9B1C-D043-A596-013357578257}"/>
              </a:ext>
            </a:extLst>
          </p:cNvPr>
          <p:cNvSpPr/>
          <p:nvPr/>
        </p:nvSpPr>
        <p:spPr>
          <a:xfrm>
            <a:off x="7508360"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EBE3C701-55DF-D34A-9E14-AD100CFD82A7}"/>
              </a:ext>
            </a:extLst>
          </p:cNvPr>
          <p:cNvSpPr/>
          <p:nvPr/>
        </p:nvSpPr>
        <p:spPr>
          <a:xfrm>
            <a:off x="809618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F42F0909-4A5F-8D41-9609-4791B533A1F6}"/>
              </a:ext>
            </a:extLst>
          </p:cNvPr>
          <p:cNvSpPr/>
          <p:nvPr/>
        </p:nvSpPr>
        <p:spPr>
          <a:xfrm>
            <a:off x="8684018"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spTree>
    <p:extLst>
      <p:ext uri="{BB962C8B-B14F-4D97-AF65-F5344CB8AC3E}">
        <p14:creationId xmlns:p14="http://schemas.microsoft.com/office/powerpoint/2010/main" val="245042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9702665" cy="1371600"/>
          </a:xfrm>
        </p:spPr>
        <p:txBody>
          <a:bodyPr>
            <a:normAutofit fontScale="25000" lnSpcReduction="20000"/>
          </a:bodyPr>
          <a:lstStyle/>
          <a:p>
            <a:r>
              <a:rPr lang="en-US" sz="7400" dirty="0">
                <a:latin typeface="Helvetica" pitchFamily="2" charset="0"/>
              </a:rPr>
              <a:t>I claim that these arrows represent the ‘optimal’ policy.</a:t>
            </a:r>
          </a:p>
          <a:p>
            <a:endParaRPr lang="en-US" sz="7400" dirty="0">
              <a:latin typeface="Helvetica" pitchFamily="2" charset="0"/>
            </a:endParaRPr>
          </a:p>
          <a:p>
            <a:r>
              <a:rPr lang="en-US" sz="7400" dirty="0">
                <a:latin typeface="Helvetica" pitchFamily="2" charset="0"/>
              </a:rPr>
              <a:t>(You can read this policy map as the arrow telling you which action you should take if you ever find yourself in that square).</a:t>
            </a:r>
          </a:p>
          <a:p>
            <a:endParaRPr lang="en-US" sz="2400" dirty="0">
              <a:latin typeface="Helvetica" pitchFamily="2" charset="0"/>
            </a:endParaRPr>
          </a:p>
          <a:p>
            <a:endParaRPr lang="en-US" sz="2400" dirty="0">
              <a:latin typeface="Helvetica" pitchFamily="2"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4" name="Group 3">
            <a:extLst>
              <a:ext uri="{FF2B5EF4-FFF2-40B4-BE49-F238E27FC236}">
                <a16:creationId xmlns:a16="http://schemas.microsoft.com/office/drawing/2014/main" id="{A723CB8D-F34F-E543-9F11-FADEFD12F7D6}"/>
              </a:ext>
            </a:extLst>
          </p:cNvPr>
          <p:cNvGrpSpPr/>
          <p:nvPr/>
        </p:nvGrpSpPr>
        <p:grpSpPr>
          <a:xfrm>
            <a:off x="6919449" y="2582795"/>
            <a:ext cx="2351316" cy="1763487"/>
            <a:chOff x="4993055" y="2828872"/>
            <a:chExt cx="2351316" cy="1763487"/>
          </a:xfrm>
        </p:grpSpPr>
        <p:sp>
          <p:nvSpPr>
            <p:cNvPr id="30" name="Rectangle 29">
              <a:extLst>
                <a:ext uri="{FF2B5EF4-FFF2-40B4-BE49-F238E27FC236}">
                  <a16:creationId xmlns:a16="http://schemas.microsoft.com/office/drawing/2014/main" id="{F68496F0-DB4D-0F45-B74A-090141084110}"/>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6965DB18-49AE-6642-AC25-32E41125A778}"/>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679B27E7-2C7B-D440-B4C0-B4CAB102CE16}"/>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88FC2BD1-5E4A-334E-8F62-0C1EE5F1D517}"/>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36" name="Rectangle 35">
              <a:extLst>
                <a:ext uri="{FF2B5EF4-FFF2-40B4-BE49-F238E27FC236}">
                  <a16:creationId xmlns:a16="http://schemas.microsoft.com/office/drawing/2014/main" id="{7558E967-924C-DD47-A955-D1D7047B7276}"/>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A1C74D10-6666-C84B-8C2D-4CC91473A2DB}"/>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DA356699-FBCB-E944-B022-5CB6CECED3FC}"/>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3" name="Rectangle 62">
              <a:extLst>
                <a:ext uri="{FF2B5EF4-FFF2-40B4-BE49-F238E27FC236}">
                  <a16:creationId xmlns:a16="http://schemas.microsoft.com/office/drawing/2014/main" id="{715750F5-4B4E-8445-BBDE-387011B7FDF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64" name="Rectangle 63">
              <a:extLst>
                <a:ext uri="{FF2B5EF4-FFF2-40B4-BE49-F238E27FC236}">
                  <a16:creationId xmlns:a16="http://schemas.microsoft.com/office/drawing/2014/main" id="{3CC94516-52F7-DB41-AEBB-E257DB6229A9}"/>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7A4F971C-7C56-5B48-A642-6EE676310E5B}"/>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01926255-FE25-2C4D-8695-1FD86B6E690D}"/>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3160CE01-5051-B54B-A614-7AA1DA6D4FA1}"/>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E36E0EC1-F022-5C4C-AF21-B927E1B75690}"/>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5B3D9D-1411-014B-AAF8-EF23F78213F5}"/>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E3BDAC-3BAF-8D46-AED9-9298458AA9AC}"/>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65174D6-B5A4-8847-8C42-C41C1DA173EE}"/>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232C29-38DB-B04B-9319-211D568690F5}"/>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1AD7D6-EB6D-004B-84D1-B2F7734319F5}"/>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3F6A89-D366-324E-9AA9-DDD4E020354F}"/>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121029-E7F7-094D-BE8C-BD1EBED73DD9}"/>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5758AD-15F8-A44E-BB80-E9649BD146BE}"/>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F821EC-FE6B-247D-9718-B55D88B331B3}"/>
              </a:ext>
            </a:extLst>
          </p:cNvPr>
          <p:cNvGrpSpPr/>
          <p:nvPr/>
        </p:nvGrpSpPr>
        <p:grpSpPr>
          <a:xfrm>
            <a:off x="7213364" y="464949"/>
            <a:ext cx="3278989" cy="2117847"/>
            <a:chOff x="7213364" y="464949"/>
            <a:chExt cx="3278989" cy="2117847"/>
          </a:xfrm>
        </p:grpSpPr>
        <p:sp>
          <p:nvSpPr>
            <p:cNvPr id="5" name="TextBox 4">
              <a:extLst>
                <a:ext uri="{FF2B5EF4-FFF2-40B4-BE49-F238E27FC236}">
                  <a16:creationId xmlns:a16="http://schemas.microsoft.com/office/drawing/2014/main" id="{E9AEDC68-9382-1B6A-4F7D-9BD30693BAB0}"/>
                </a:ext>
              </a:extLst>
            </p:cNvPr>
            <p:cNvSpPr txBox="1"/>
            <p:nvPr/>
          </p:nvSpPr>
          <p:spPr>
            <a:xfrm>
              <a:off x="7375375" y="464949"/>
              <a:ext cx="3116978" cy="646331"/>
            </a:xfrm>
            <a:prstGeom prst="rect">
              <a:avLst/>
            </a:prstGeom>
            <a:noFill/>
          </p:spPr>
          <p:txBody>
            <a:bodyPr wrap="square" rtlCol="0">
              <a:spAutoFit/>
            </a:bodyPr>
            <a:lstStyle/>
            <a:p>
              <a:r>
                <a:rPr lang="en-US" dirty="0"/>
                <a:t>If in this square, always take the ‘east’ action</a:t>
              </a:r>
            </a:p>
          </p:txBody>
        </p:sp>
        <p:cxnSp>
          <p:nvCxnSpPr>
            <p:cNvPr id="7" name="Straight Arrow Connector 6">
              <a:extLst>
                <a:ext uri="{FF2B5EF4-FFF2-40B4-BE49-F238E27FC236}">
                  <a16:creationId xmlns:a16="http://schemas.microsoft.com/office/drawing/2014/main" id="{96331A56-0AFF-6E45-77D4-EEC7B1E826C5}"/>
                </a:ext>
              </a:extLst>
            </p:cNvPr>
            <p:cNvCxnSpPr>
              <a:cxnSpLocks/>
              <a:endCxn id="30" idx="0"/>
            </p:cNvCxnSpPr>
            <p:nvPr/>
          </p:nvCxnSpPr>
          <p:spPr>
            <a:xfrm flipH="1">
              <a:off x="7213364" y="1111280"/>
              <a:ext cx="415836" cy="147151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02C7DC4-2580-E499-1A39-658287E2D601}"/>
              </a:ext>
            </a:extLst>
          </p:cNvPr>
          <p:cNvGrpSpPr/>
          <p:nvPr/>
        </p:nvGrpSpPr>
        <p:grpSpPr>
          <a:xfrm>
            <a:off x="8214417" y="4219361"/>
            <a:ext cx="4037098" cy="1001022"/>
            <a:chOff x="6455255" y="110258"/>
            <a:chExt cx="4037098" cy="1001022"/>
          </a:xfrm>
        </p:grpSpPr>
        <p:sp>
          <p:nvSpPr>
            <p:cNvPr id="46" name="TextBox 45">
              <a:extLst>
                <a:ext uri="{FF2B5EF4-FFF2-40B4-BE49-F238E27FC236}">
                  <a16:creationId xmlns:a16="http://schemas.microsoft.com/office/drawing/2014/main" id="{5DCF7303-88C3-EBA4-A407-CFD168AC9BCC}"/>
                </a:ext>
              </a:extLst>
            </p:cNvPr>
            <p:cNvSpPr txBox="1"/>
            <p:nvPr/>
          </p:nvSpPr>
          <p:spPr>
            <a:xfrm>
              <a:off x="7375375" y="464949"/>
              <a:ext cx="3116978" cy="646331"/>
            </a:xfrm>
            <a:prstGeom prst="rect">
              <a:avLst/>
            </a:prstGeom>
            <a:noFill/>
          </p:spPr>
          <p:txBody>
            <a:bodyPr wrap="square" rtlCol="0">
              <a:spAutoFit/>
            </a:bodyPr>
            <a:lstStyle/>
            <a:p>
              <a:r>
                <a:rPr lang="en-US" dirty="0"/>
                <a:t>If in this square, always take the ‘west’ action</a:t>
              </a:r>
            </a:p>
          </p:txBody>
        </p:sp>
        <p:cxnSp>
          <p:nvCxnSpPr>
            <p:cNvPr id="47" name="Straight Arrow Connector 46">
              <a:extLst>
                <a:ext uri="{FF2B5EF4-FFF2-40B4-BE49-F238E27FC236}">
                  <a16:creationId xmlns:a16="http://schemas.microsoft.com/office/drawing/2014/main" id="{195D3D56-360E-796A-1EE6-22960B7445A1}"/>
                </a:ext>
              </a:extLst>
            </p:cNvPr>
            <p:cNvCxnSpPr>
              <a:cxnSpLocks/>
              <a:stCxn id="46" idx="1"/>
            </p:cNvCxnSpPr>
            <p:nvPr/>
          </p:nvCxnSpPr>
          <p:spPr>
            <a:xfrm flipH="1" flipV="1">
              <a:off x="6455255" y="110258"/>
              <a:ext cx="920120" cy="67785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80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a:bodyPr>
          <a:lstStyle/>
          <a:p>
            <a:pPr marL="0" indent="0">
              <a:buNone/>
            </a:pPr>
            <a:r>
              <a:rPr lang="en-US" sz="2400" dirty="0">
                <a:latin typeface="Helvetica" pitchFamily="2" charset="0"/>
              </a:rPr>
              <a:t>One interesting thing to note here: we have the luxury of avoiding the fire at all costs.</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4" name="Group 3">
            <a:extLst>
              <a:ext uri="{FF2B5EF4-FFF2-40B4-BE49-F238E27FC236}">
                <a16:creationId xmlns:a16="http://schemas.microsoft.com/office/drawing/2014/main" id="{A723CB8D-F34F-E543-9F11-FADEFD12F7D6}"/>
              </a:ext>
            </a:extLst>
          </p:cNvPr>
          <p:cNvGrpSpPr/>
          <p:nvPr/>
        </p:nvGrpSpPr>
        <p:grpSpPr>
          <a:xfrm>
            <a:off x="6919449" y="2582795"/>
            <a:ext cx="2351316" cy="1763487"/>
            <a:chOff x="4993055" y="2828872"/>
            <a:chExt cx="2351316" cy="1763487"/>
          </a:xfrm>
        </p:grpSpPr>
        <p:sp>
          <p:nvSpPr>
            <p:cNvPr id="30" name="Rectangle 29">
              <a:extLst>
                <a:ext uri="{FF2B5EF4-FFF2-40B4-BE49-F238E27FC236}">
                  <a16:creationId xmlns:a16="http://schemas.microsoft.com/office/drawing/2014/main" id="{F68496F0-DB4D-0F45-B74A-090141084110}"/>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6965DB18-49AE-6642-AC25-32E41125A778}"/>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679B27E7-2C7B-D440-B4C0-B4CAB102CE16}"/>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88FC2BD1-5E4A-334E-8F62-0C1EE5F1D517}"/>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36" name="Rectangle 35">
              <a:extLst>
                <a:ext uri="{FF2B5EF4-FFF2-40B4-BE49-F238E27FC236}">
                  <a16:creationId xmlns:a16="http://schemas.microsoft.com/office/drawing/2014/main" id="{7558E967-924C-DD47-A955-D1D7047B7276}"/>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A1C74D10-6666-C84B-8C2D-4CC91473A2DB}"/>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DA356699-FBCB-E944-B022-5CB6CECED3FC}"/>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3" name="Rectangle 62">
              <a:extLst>
                <a:ext uri="{FF2B5EF4-FFF2-40B4-BE49-F238E27FC236}">
                  <a16:creationId xmlns:a16="http://schemas.microsoft.com/office/drawing/2014/main" id="{715750F5-4B4E-8445-BBDE-387011B7FDF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64" name="Rectangle 63">
              <a:extLst>
                <a:ext uri="{FF2B5EF4-FFF2-40B4-BE49-F238E27FC236}">
                  <a16:creationId xmlns:a16="http://schemas.microsoft.com/office/drawing/2014/main" id="{3CC94516-52F7-DB41-AEBB-E257DB6229A9}"/>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7A4F971C-7C56-5B48-A642-6EE676310E5B}"/>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01926255-FE25-2C4D-8695-1FD86B6E690D}"/>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3160CE01-5051-B54B-A614-7AA1DA6D4FA1}"/>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E36E0EC1-F022-5C4C-AF21-B927E1B75690}"/>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5B3D9D-1411-014B-AAF8-EF23F78213F5}"/>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E3BDAC-3BAF-8D46-AED9-9298458AA9AC}"/>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65174D6-B5A4-8847-8C42-C41C1DA173EE}"/>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232C29-38DB-B04B-9319-211D568690F5}"/>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1AD7D6-EB6D-004B-84D1-B2F7734319F5}"/>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3F6A89-D366-324E-9AA9-DDD4E020354F}"/>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121029-E7F7-094D-BE8C-BD1EBED73DD9}"/>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5758AD-15F8-A44E-BB80-E9649BD146BE}"/>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944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360685"/>
            <a:ext cx="11372850" cy="2215015"/>
          </a:xfrm>
        </p:spPr>
        <p:txBody>
          <a:bodyPr>
            <a:normAutofit fontScale="92500" lnSpcReduction="10000"/>
          </a:bodyPr>
          <a:lstStyle/>
          <a:p>
            <a:r>
              <a:rPr lang="en-US" sz="2400" dirty="0">
                <a:latin typeface="Helvetica" pitchFamily="2" charset="0"/>
              </a:rPr>
              <a:t>In any state that we *might* end in the fire, keep taking the action that ensures we don’t hit the fire. </a:t>
            </a:r>
          </a:p>
          <a:p>
            <a:r>
              <a:rPr lang="en-US" sz="2400" dirty="0">
                <a:latin typeface="Helvetica" pitchFamily="2" charset="0"/>
              </a:rPr>
              <a:t>80% of the time we bump into a wall, but the penalty of being in these -1 squares is so low that it’s worth it to avoid the -100 square.</a:t>
            </a:r>
          </a:p>
          <a:p>
            <a:r>
              <a:rPr lang="en-US" sz="2400" dirty="0">
                <a:latin typeface="Helvetica" pitchFamily="2" charset="0"/>
              </a:rPr>
              <a:t>And *eventually* you’ll veer to a different square, enabling you to continue again.</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4" name="Group 3">
            <a:extLst>
              <a:ext uri="{FF2B5EF4-FFF2-40B4-BE49-F238E27FC236}">
                <a16:creationId xmlns:a16="http://schemas.microsoft.com/office/drawing/2014/main" id="{A723CB8D-F34F-E543-9F11-FADEFD12F7D6}"/>
              </a:ext>
            </a:extLst>
          </p:cNvPr>
          <p:cNvGrpSpPr/>
          <p:nvPr/>
        </p:nvGrpSpPr>
        <p:grpSpPr>
          <a:xfrm>
            <a:off x="6919449" y="2582795"/>
            <a:ext cx="2351316" cy="1763487"/>
            <a:chOff x="4993055" y="2828872"/>
            <a:chExt cx="2351316" cy="1763487"/>
          </a:xfrm>
        </p:grpSpPr>
        <p:sp>
          <p:nvSpPr>
            <p:cNvPr id="30" name="Rectangle 29">
              <a:extLst>
                <a:ext uri="{FF2B5EF4-FFF2-40B4-BE49-F238E27FC236}">
                  <a16:creationId xmlns:a16="http://schemas.microsoft.com/office/drawing/2014/main" id="{F68496F0-DB4D-0F45-B74A-090141084110}"/>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Rectangle 30">
              <a:extLst>
                <a:ext uri="{FF2B5EF4-FFF2-40B4-BE49-F238E27FC236}">
                  <a16:creationId xmlns:a16="http://schemas.microsoft.com/office/drawing/2014/main" id="{6965DB18-49AE-6642-AC25-32E41125A778}"/>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679B27E7-2C7B-D440-B4C0-B4CAB102CE16}"/>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88FC2BD1-5E4A-334E-8F62-0C1EE5F1D517}"/>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36" name="Rectangle 35">
              <a:extLst>
                <a:ext uri="{FF2B5EF4-FFF2-40B4-BE49-F238E27FC236}">
                  <a16:creationId xmlns:a16="http://schemas.microsoft.com/office/drawing/2014/main" id="{7558E967-924C-DD47-A955-D1D7047B7276}"/>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A1C74D10-6666-C84B-8C2D-4CC91473A2DB}"/>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DA356699-FBCB-E944-B022-5CB6CECED3FC}"/>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3" name="Rectangle 62">
              <a:extLst>
                <a:ext uri="{FF2B5EF4-FFF2-40B4-BE49-F238E27FC236}">
                  <a16:creationId xmlns:a16="http://schemas.microsoft.com/office/drawing/2014/main" id="{715750F5-4B4E-8445-BBDE-387011B7FDF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64" name="Rectangle 63">
              <a:extLst>
                <a:ext uri="{FF2B5EF4-FFF2-40B4-BE49-F238E27FC236}">
                  <a16:creationId xmlns:a16="http://schemas.microsoft.com/office/drawing/2014/main" id="{3CC94516-52F7-DB41-AEBB-E257DB6229A9}"/>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7A4F971C-7C56-5B48-A642-6EE676310E5B}"/>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01926255-FE25-2C4D-8695-1FD86B6E690D}"/>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3160CE01-5051-B54B-A614-7AA1DA6D4FA1}"/>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E36E0EC1-F022-5C4C-AF21-B927E1B75690}"/>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5B3D9D-1411-014B-AAF8-EF23F78213F5}"/>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E3BDAC-3BAF-8D46-AED9-9298458AA9AC}"/>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65174D6-B5A4-8847-8C42-C41C1DA173EE}"/>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232C29-38DB-B04B-9319-211D568690F5}"/>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1AD7D6-EB6D-004B-84D1-B2F7734319F5}"/>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3F6A89-D366-324E-9AA9-DDD4E020354F}"/>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121029-E7F7-094D-BE8C-BD1EBED73DD9}"/>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5758AD-15F8-A44E-BB80-E9649BD146BE}"/>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C31274B7-AF35-C74E-9CE4-956702EFF1B2}"/>
              </a:ext>
            </a:extLst>
          </p:cNvPr>
          <p:cNvCxnSpPr/>
          <p:nvPr/>
        </p:nvCxnSpPr>
        <p:spPr>
          <a:xfrm flipH="1">
            <a:off x="8555792" y="2157413"/>
            <a:ext cx="1588333" cy="111335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24A0181-A310-674B-AD89-6690EC6B694E}"/>
              </a:ext>
            </a:extLst>
          </p:cNvPr>
          <p:cNvSpPr txBox="1"/>
          <p:nvPr/>
        </p:nvSpPr>
        <p:spPr>
          <a:xfrm>
            <a:off x="9698180" y="1462350"/>
            <a:ext cx="1779650" cy="646331"/>
          </a:xfrm>
          <a:prstGeom prst="rect">
            <a:avLst/>
          </a:prstGeom>
          <a:noFill/>
        </p:spPr>
        <p:txBody>
          <a:bodyPr wrap="square" rtlCol="0">
            <a:spAutoFit/>
          </a:bodyPr>
          <a:lstStyle/>
          <a:p>
            <a:r>
              <a:rPr lang="en-US" dirty="0">
                <a:latin typeface="Helvetica" pitchFamily="2" charset="0"/>
              </a:rPr>
              <a:t>We really avoid the fire!</a:t>
            </a:r>
          </a:p>
        </p:txBody>
      </p:sp>
      <p:cxnSp>
        <p:nvCxnSpPr>
          <p:cNvPr id="43" name="Straight Arrow Connector 42">
            <a:extLst>
              <a:ext uri="{FF2B5EF4-FFF2-40B4-BE49-F238E27FC236}">
                <a16:creationId xmlns:a16="http://schemas.microsoft.com/office/drawing/2014/main" id="{0A215FD8-3DAE-3A48-AC34-D199A87F2318}"/>
              </a:ext>
            </a:extLst>
          </p:cNvPr>
          <p:cNvCxnSpPr>
            <a:cxnSpLocks/>
          </p:cNvCxnSpPr>
          <p:nvPr/>
        </p:nvCxnSpPr>
        <p:spPr>
          <a:xfrm flipH="1">
            <a:off x="9155814" y="2231606"/>
            <a:ext cx="988311" cy="17036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38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Grid World – Setting the Stage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lnSpcReduction="10000"/>
          </a:bodyPr>
          <a:lstStyle/>
          <a:p>
            <a:r>
              <a:rPr lang="en-US" sz="2400" dirty="0">
                <a:latin typeface="Helvetica" pitchFamily="2" charset="0"/>
              </a:rPr>
              <a:t>Our triumphant return to Grid World.</a:t>
            </a:r>
          </a:p>
          <a:p>
            <a:endParaRPr lang="en-US" sz="2400" b="1" dirty="0">
              <a:latin typeface="Helvetica" pitchFamily="2" charset="0"/>
            </a:endParaRPr>
          </a:p>
          <a:p>
            <a:r>
              <a:rPr lang="en-US" sz="2400" dirty="0">
                <a:latin typeface="Helvetica" pitchFamily="2" charset="0"/>
              </a:rPr>
              <a:t>The map has:</a:t>
            </a:r>
          </a:p>
          <a:p>
            <a:pPr lvl="1"/>
            <a:r>
              <a:rPr lang="en-US" sz="2000" dirty="0">
                <a:latin typeface="Helvetica" pitchFamily="2" charset="0"/>
              </a:rPr>
              <a:t>Walls that can’t be passed through</a:t>
            </a:r>
          </a:p>
          <a:p>
            <a:pPr lvl="1"/>
            <a:r>
              <a:rPr lang="en-US" sz="2000" dirty="0">
                <a:latin typeface="Helvetica" pitchFamily="2" charset="0"/>
              </a:rPr>
              <a:t>Fire</a:t>
            </a:r>
          </a:p>
          <a:p>
            <a:pPr lvl="1"/>
            <a:r>
              <a:rPr lang="en-US" sz="2000" dirty="0">
                <a:latin typeface="Helvetica" pitchFamily="2" charset="0"/>
              </a:rPr>
              <a:t>A Goal</a:t>
            </a:r>
          </a:p>
          <a:p>
            <a:pPr lvl="1"/>
            <a:r>
              <a:rPr lang="en-US" sz="2000" dirty="0">
                <a:latin typeface="Helvetica" pitchFamily="2" charset="0"/>
              </a:rPr>
              <a:t>And a robot – our agent.</a:t>
            </a:r>
          </a:p>
          <a:p>
            <a:pPr lvl="1"/>
            <a:endParaRPr lang="en-US" sz="2000" dirty="0">
              <a:latin typeface="Helvetica" pitchFamily="2" charset="0"/>
            </a:endParaRPr>
          </a:p>
          <a:p>
            <a:r>
              <a:rPr lang="en-US" sz="2200" dirty="0">
                <a:latin typeface="Helvetica" pitchFamily="2" charset="0"/>
              </a:rPr>
              <a:t>Our Valiant robot can move N, S, E, W.</a:t>
            </a:r>
          </a:p>
          <a:p>
            <a:endParaRPr lang="en-US" sz="2400" dirty="0">
              <a:latin typeface="Helvetica" pitchFamily="2" charset="0"/>
            </a:endParaRPr>
          </a:p>
        </p:txBody>
      </p:sp>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sp>
        <p:nvSpPr>
          <p:cNvPr id="19" name="Rectangle 18">
            <a:extLst>
              <a:ext uri="{FF2B5EF4-FFF2-40B4-BE49-F238E27FC236}">
                <a16:creationId xmlns:a16="http://schemas.microsoft.com/office/drawing/2014/main" id="{95ED9C2E-8679-6C41-99C5-83C5152BBC4D}"/>
              </a:ext>
            </a:extLst>
          </p:cNvPr>
          <p:cNvSpPr/>
          <p:nvPr/>
        </p:nvSpPr>
        <p:spPr>
          <a:xfrm>
            <a:off x="7811935" y="3594155"/>
            <a:ext cx="415762" cy="404545"/>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20" name="Picture 19">
            <a:extLst>
              <a:ext uri="{FF2B5EF4-FFF2-40B4-BE49-F238E27FC236}">
                <a16:creationId xmlns:a16="http://schemas.microsoft.com/office/drawing/2014/main" id="{C4250C88-E260-1146-96CA-8875AF7188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733" y="3861996"/>
            <a:ext cx="415762" cy="415762"/>
          </a:xfrm>
          <a:prstGeom prst="rect">
            <a:avLst/>
          </a:prstGeom>
        </p:spPr>
      </p:pic>
      <p:pic>
        <p:nvPicPr>
          <p:cNvPr id="21" name="Picture 20">
            <a:extLst>
              <a:ext uri="{FF2B5EF4-FFF2-40B4-BE49-F238E27FC236}">
                <a16:creationId xmlns:a16="http://schemas.microsoft.com/office/drawing/2014/main" id="{D46C4ABC-7D7C-CE49-891E-F5068DCCF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495" y="4277758"/>
            <a:ext cx="415762" cy="415762"/>
          </a:xfrm>
          <a:prstGeom prst="rect">
            <a:avLst/>
          </a:prstGeom>
        </p:spPr>
      </p:pic>
      <p:pic>
        <p:nvPicPr>
          <p:cNvPr id="22" name="Picture 21">
            <a:extLst>
              <a:ext uri="{FF2B5EF4-FFF2-40B4-BE49-F238E27FC236}">
                <a16:creationId xmlns:a16="http://schemas.microsoft.com/office/drawing/2014/main" id="{93D6CA5F-E984-47F1-BF13-D289F79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885" y="4485639"/>
            <a:ext cx="534555" cy="534555"/>
          </a:xfrm>
          <a:prstGeom prst="rect">
            <a:avLst/>
          </a:prstGeom>
        </p:spPr>
      </p:pic>
    </p:spTree>
    <p:extLst>
      <p:ext uri="{BB962C8B-B14F-4D97-AF65-F5344CB8AC3E}">
        <p14:creationId xmlns:p14="http://schemas.microsoft.com/office/powerpoint/2010/main" val="168903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a:bodyPr>
          <a:lstStyle/>
          <a:p>
            <a:r>
              <a:rPr lang="en-US" sz="2400" dirty="0">
                <a:latin typeface="Helvetica" pitchFamily="2" charset="0"/>
              </a:rPr>
              <a:t>What if we increased the penalty for dawdling? Let’s change the -1s to -3?</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33" name="Rectangle 32">
            <a:extLst>
              <a:ext uri="{FF2B5EF4-FFF2-40B4-BE49-F238E27FC236}">
                <a16:creationId xmlns:a16="http://schemas.microsoft.com/office/drawing/2014/main" id="{DEF1AF56-E90D-0542-A34B-DB452D5749CC}"/>
              </a:ext>
            </a:extLst>
          </p:cNvPr>
          <p:cNvSpPr/>
          <p:nvPr/>
        </p:nvSpPr>
        <p:spPr>
          <a:xfrm>
            <a:off x="6920531"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E5F20FC9-0E63-2C44-ABB0-5E9123FB55D7}"/>
              </a:ext>
            </a:extLst>
          </p:cNvPr>
          <p:cNvSpPr/>
          <p:nvPr/>
        </p:nvSpPr>
        <p:spPr>
          <a:xfrm>
            <a:off x="7508360"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9" name="Rectangle 38">
            <a:extLst>
              <a:ext uri="{FF2B5EF4-FFF2-40B4-BE49-F238E27FC236}">
                <a16:creationId xmlns:a16="http://schemas.microsoft.com/office/drawing/2014/main" id="{70EFE983-4582-A746-9AB4-1CC4BAA0EEF1}"/>
              </a:ext>
            </a:extLst>
          </p:cNvPr>
          <p:cNvSpPr/>
          <p:nvPr/>
        </p:nvSpPr>
        <p:spPr>
          <a:xfrm>
            <a:off x="809618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D8F3288E-2ABB-9244-8280-063297F012AF}"/>
              </a:ext>
            </a:extLst>
          </p:cNvPr>
          <p:cNvSpPr/>
          <p:nvPr/>
        </p:nvSpPr>
        <p:spPr>
          <a:xfrm>
            <a:off x="8684018"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1" name="Rectangle 40">
            <a:extLst>
              <a:ext uri="{FF2B5EF4-FFF2-40B4-BE49-F238E27FC236}">
                <a16:creationId xmlns:a16="http://schemas.microsoft.com/office/drawing/2014/main" id="{B56D7CC6-8F27-064D-92FF-F7F67B600C1B}"/>
              </a:ext>
            </a:extLst>
          </p:cNvPr>
          <p:cNvSpPr/>
          <p:nvPr/>
        </p:nvSpPr>
        <p:spPr>
          <a:xfrm>
            <a:off x="6920531"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2" name="Rectangle 41">
            <a:extLst>
              <a:ext uri="{FF2B5EF4-FFF2-40B4-BE49-F238E27FC236}">
                <a16:creationId xmlns:a16="http://schemas.microsoft.com/office/drawing/2014/main" id="{E6C710FD-E512-F643-800C-37C6584C280C}"/>
              </a:ext>
            </a:extLst>
          </p:cNvPr>
          <p:cNvSpPr/>
          <p:nvPr/>
        </p:nvSpPr>
        <p:spPr>
          <a:xfrm>
            <a:off x="7508360"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224CE8C1-2572-1741-A846-8758F835A0AE}"/>
              </a:ext>
            </a:extLst>
          </p:cNvPr>
          <p:cNvSpPr/>
          <p:nvPr/>
        </p:nvSpPr>
        <p:spPr>
          <a:xfrm>
            <a:off x="809618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8DE6470F-1865-3249-BCF6-7A495DAA8D01}"/>
              </a:ext>
            </a:extLst>
          </p:cNvPr>
          <p:cNvSpPr/>
          <p:nvPr/>
        </p:nvSpPr>
        <p:spPr>
          <a:xfrm>
            <a:off x="8684018"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5" name="Rectangle 44">
            <a:extLst>
              <a:ext uri="{FF2B5EF4-FFF2-40B4-BE49-F238E27FC236}">
                <a16:creationId xmlns:a16="http://schemas.microsoft.com/office/drawing/2014/main" id="{3830E2E4-6AA5-9140-9C77-BDE6877FD3E4}"/>
              </a:ext>
            </a:extLst>
          </p:cNvPr>
          <p:cNvSpPr/>
          <p:nvPr/>
        </p:nvSpPr>
        <p:spPr>
          <a:xfrm>
            <a:off x="6920531"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6" name="Rectangle 45">
            <a:extLst>
              <a:ext uri="{FF2B5EF4-FFF2-40B4-BE49-F238E27FC236}">
                <a16:creationId xmlns:a16="http://schemas.microsoft.com/office/drawing/2014/main" id="{33EC3BC0-9B1C-D043-A596-013357578257}"/>
              </a:ext>
            </a:extLst>
          </p:cNvPr>
          <p:cNvSpPr/>
          <p:nvPr/>
        </p:nvSpPr>
        <p:spPr>
          <a:xfrm>
            <a:off x="7508360"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EBE3C701-55DF-D34A-9E14-AD100CFD82A7}"/>
              </a:ext>
            </a:extLst>
          </p:cNvPr>
          <p:cNvSpPr/>
          <p:nvPr/>
        </p:nvSpPr>
        <p:spPr>
          <a:xfrm>
            <a:off x="809618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F42F0909-4A5F-8D41-9609-4791B533A1F6}"/>
              </a:ext>
            </a:extLst>
          </p:cNvPr>
          <p:cNvSpPr/>
          <p:nvPr/>
        </p:nvSpPr>
        <p:spPr>
          <a:xfrm>
            <a:off x="8684018"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4" name="Group 3">
            <a:extLst>
              <a:ext uri="{FF2B5EF4-FFF2-40B4-BE49-F238E27FC236}">
                <a16:creationId xmlns:a16="http://schemas.microsoft.com/office/drawing/2014/main" id="{35C0AD8E-618D-3747-B966-2FDD7031D2EC}"/>
              </a:ext>
            </a:extLst>
          </p:cNvPr>
          <p:cNvGrpSpPr/>
          <p:nvPr/>
        </p:nvGrpSpPr>
        <p:grpSpPr>
          <a:xfrm>
            <a:off x="3215429" y="2484957"/>
            <a:ext cx="2351316" cy="1763487"/>
            <a:chOff x="1287953" y="2828872"/>
            <a:chExt cx="2351316" cy="1763487"/>
          </a:xfrm>
        </p:grpSpPr>
        <p:sp>
          <p:nvSpPr>
            <p:cNvPr id="30" name="Rectangle 29">
              <a:extLst>
                <a:ext uri="{FF2B5EF4-FFF2-40B4-BE49-F238E27FC236}">
                  <a16:creationId xmlns:a16="http://schemas.microsoft.com/office/drawing/2014/main" id="{7A4968F8-0722-C04E-AD22-C25B6D15B411}"/>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1" name="Rectangle 30">
              <a:extLst>
                <a:ext uri="{FF2B5EF4-FFF2-40B4-BE49-F238E27FC236}">
                  <a16:creationId xmlns:a16="http://schemas.microsoft.com/office/drawing/2014/main" id="{5BAC80C4-EA35-474F-B90D-D3505DE1A389}"/>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2" name="Rectangle 31">
              <a:extLst>
                <a:ext uri="{FF2B5EF4-FFF2-40B4-BE49-F238E27FC236}">
                  <a16:creationId xmlns:a16="http://schemas.microsoft.com/office/drawing/2014/main" id="{C0641837-853B-0C4F-AB85-56E1B41E53EE}"/>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5" name="Rectangle 34">
              <a:extLst>
                <a:ext uri="{FF2B5EF4-FFF2-40B4-BE49-F238E27FC236}">
                  <a16:creationId xmlns:a16="http://schemas.microsoft.com/office/drawing/2014/main" id="{9660FE0C-86E8-A745-8F58-F05965CEC418}"/>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36" name="Rectangle 35">
              <a:extLst>
                <a:ext uri="{FF2B5EF4-FFF2-40B4-BE49-F238E27FC236}">
                  <a16:creationId xmlns:a16="http://schemas.microsoft.com/office/drawing/2014/main" id="{923CF707-BC6B-D045-8E31-97E13DA593B9}"/>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7" name="Rectangle 36">
              <a:extLst>
                <a:ext uri="{FF2B5EF4-FFF2-40B4-BE49-F238E27FC236}">
                  <a16:creationId xmlns:a16="http://schemas.microsoft.com/office/drawing/2014/main" id="{8C897996-BC20-7A46-9CF6-0D4A5B559A9B}"/>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A9480D0B-5B38-0149-9D10-6FE3AF3DA2A2}"/>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3" name="Rectangle 62">
              <a:extLst>
                <a:ext uri="{FF2B5EF4-FFF2-40B4-BE49-F238E27FC236}">
                  <a16:creationId xmlns:a16="http://schemas.microsoft.com/office/drawing/2014/main" id="{B1C324E6-A6DC-1247-97D5-CEEF0F1BC8F1}"/>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64" name="Rectangle 63">
              <a:extLst>
                <a:ext uri="{FF2B5EF4-FFF2-40B4-BE49-F238E27FC236}">
                  <a16:creationId xmlns:a16="http://schemas.microsoft.com/office/drawing/2014/main" id="{733878EA-47EC-9948-A509-C3AB1F490199}"/>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5" name="Rectangle 64">
              <a:extLst>
                <a:ext uri="{FF2B5EF4-FFF2-40B4-BE49-F238E27FC236}">
                  <a16:creationId xmlns:a16="http://schemas.microsoft.com/office/drawing/2014/main" id="{E81FE0F8-0C13-DD45-AC8C-D6221F395E8E}"/>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6" name="Rectangle 65">
              <a:extLst>
                <a:ext uri="{FF2B5EF4-FFF2-40B4-BE49-F238E27FC236}">
                  <a16:creationId xmlns:a16="http://schemas.microsoft.com/office/drawing/2014/main" id="{C172E442-8534-F543-B614-9E8FA319785A}"/>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7" name="Rectangle 66">
              <a:extLst>
                <a:ext uri="{FF2B5EF4-FFF2-40B4-BE49-F238E27FC236}">
                  <a16:creationId xmlns:a16="http://schemas.microsoft.com/office/drawing/2014/main" id="{756C4CB8-080F-9148-B043-441481E0CBF7}"/>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grpSp>
    </p:spTree>
    <p:extLst>
      <p:ext uri="{BB962C8B-B14F-4D97-AF65-F5344CB8AC3E}">
        <p14:creationId xmlns:p14="http://schemas.microsoft.com/office/powerpoint/2010/main" val="25167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fontScale="92500" lnSpcReduction="20000"/>
          </a:bodyPr>
          <a:lstStyle/>
          <a:p>
            <a:r>
              <a:rPr lang="en-US" sz="2400" dirty="0">
                <a:latin typeface="Helvetica" pitchFamily="2" charset="0"/>
              </a:rPr>
              <a:t>Mostly the same, but willing to take a small risk.</a:t>
            </a:r>
          </a:p>
          <a:p>
            <a:r>
              <a:rPr lang="en-US" sz="2400" dirty="0">
                <a:latin typeface="Helvetica" pitchFamily="2" charset="0"/>
              </a:rPr>
              <a:t>-3 is *just bad enough* that it isn’t worth bumping into a wall again and again.</a:t>
            </a:r>
          </a:p>
          <a:p>
            <a:r>
              <a:rPr lang="en-US" sz="2400" dirty="0">
                <a:latin typeface="Helvetica" pitchFamily="2" charset="0"/>
              </a:rPr>
              <a:t>But *not so bad* that we’re still willing to take a longer walk to avoid all fire potential.</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4" name="Group 3">
            <a:extLst>
              <a:ext uri="{FF2B5EF4-FFF2-40B4-BE49-F238E27FC236}">
                <a16:creationId xmlns:a16="http://schemas.microsoft.com/office/drawing/2014/main" id="{35C0AD8E-618D-3747-B966-2FDD7031D2EC}"/>
              </a:ext>
            </a:extLst>
          </p:cNvPr>
          <p:cNvGrpSpPr/>
          <p:nvPr/>
        </p:nvGrpSpPr>
        <p:grpSpPr>
          <a:xfrm>
            <a:off x="3215429" y="2484957"/>
            <a:ext cx="2351316" cy="1763487"/>
            <a:chOff x="1287953" y="2828872"/>
            <a:chExt cx="2351316" cy="1763487"/>
          </a:xfrm>
        </p:grpSpPr>
        <p:sp>
          <p:nvSpPr>
            <p:cNvPr id="30" name="Rectangle 29">
              <a:extLst>
                <a:ext uri="{FF2B5EF4-FFF2-40B4-BE49-F238E27FC236}">
                  <a16:creationId xmlns:a16="http://schemas.microsoft.com/office/drawing/2014/main" id="{7A4968F8-0722-C04E-AD22-C25B6D15B411}"/>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1" name="Rectangle 30">
              <a:extLst>
                <a:ext uri="{FF2B5EF4-FFF2-40B4-BE49-F238E27FC236}">
                  <a16:creationId xmlns:a16="http://schemas.microsoft.com/office/drawing/2014/main" id="{5BAC80C4-EA35-474F-B90D-D3505DE1A389}"/>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2" name="Rectangle 31">
              <a:extLst>
                <a:ext uri="{FF2B5EF4-FFF2-40B4-BE49-F238E27FC236}">
                  <a16:creationId xmlns:a16="http://schemas.microsoft.com/office/drawing/2014/main" id="{C0641837-853B-0C4F-AB85-56E1B41E53EE}"/>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5" name="Rectangle 34">
              <a:extLst>
                <a:ext uri="{FF2B5EF4-FFF2-40B4-BE49-F238E27FC236}">
                  <a16:creationId xmlns:a16="http://schemas.microsoft.com/office/drawing/2014/main" id="{9660FE0C-86E8-A745-8F58-F05965CEC418}"/>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36" name="Rectangle 35">
              <a:extLst>
                <a:ext uri="{FF2B5EF4-FFF2-40B4-BE49-F238E27FC236}">
                  <a16:creationId xmlns:a16="http://schemas.microsoft.com/office/drawing/2014/main" id="{923CF707-BC6B-D045-8E31-97E13DA593B9}"/>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37" name="Rectangle 36">
              <a:extLst>
                <a:ext uri="{FF2B5EF4-FFF2-40B4-BE49-F238E27FC236}">
                  <a16:creationId xmlns:a16="http://schemas.microsoft.com/office/drawing/2014/main" id="{8C897996-BC20-7A46-9CF6-0D4A5B559A9B}"/>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A9480D0B-5B38-0149-9D10-6FE3AF3DA2A2}"/>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3" name="Rectangle 62">
              <a:extLst>
                <a:ext uri="{FF2B5EF4-FFF2-40B4-BE49-F238E27FC236}">
                  <a16:creationId xmlns:a16="http://schemas.microsoft.com/office/drawing/2014/main" id="{B1C324E6-A6DC-1247-97D5-CEEF0F1BC8F1}"/>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64" name="Rectangle 63">
              <a:extLst>
                <a:ext uri="{FF2B5EF4-FFF2-40B4-BE49-F238E27FC236}">
                  <a16:creationId xmlns:a16="http://schemas.microsoft.com/office/drawing/2014/main" id="{733878EA-47EC-9948-A509-C3AB1F490199}"/>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5" name="Rectangle 64">
              <a:extLst>
                <a:ext uri="{FF2B5EF4-FFF2-40B4-BE49-F238E27FC236}">
                  <a16:creationId xmlns:a16="http://schemas.microsoft.com/office/drawing/2014/main" id="{E81FE0F8-0C13-DD45-AC8C-D6221F395E8E}"/>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6" name="Rectangle 65">
              <a:extLst>
                <a:ext uri="{FF2B5EF4-FFF2-40B4-BE49-F238E27FC236}">
                  <a16:creationId xmlns:a16="http://schemas.microsoft.com/office/drawing/2014/main" id="{C172E442-8534-F543-B614-9E8FA319785A}"/>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sp>
          <p:nvSpPr>
            <p:cNvPr id="67" name="Rectangle 66">
              <a:extLst>
                <a:ext uri="{FF2B5EF4-FFF2-40B4-BE49-F238E27FC236}">
                  <a16:creationId xmlns:a16="http://schemas.microsoft.com/office/drawing/2014/main" id="{756C4CB8-080F-9148-B043-441481E0CBF7}"/>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-3</a:t>
              </a:r>
            </a:p>
          </p:txBody>
        </p:sp>
      </p:grpSp>
      <p:grpSp>
        <p:nvGrpSpPr>
          <p:cNvPr id="5" name="Group 4">
            <a:extLst>
              <a:ext uri="{FF2B5EF4-FFF2-40B4-BE49-F238E27FC236}">
                <a16:creationId xmlns:a16="http://schemas.microsoft.com/office/drawing/2014/main" id="{3044D8C8-A6DE-764F-88F0-E198EAD533A4}"/>
              </a:ext>
            </a:extLst>
          </p:cNvPr>
          <p:cNvGrpSpPr/>
          <p:nvPr/>
        </p:nvGrpSpPr>
        <p:grpSpPr>
          <a:xfrm>
            <a:off x="6919449" y="2484957"/>
            <a:ext cx="2351316" cy="1763487"/>
            <a:chOff x="4993055" y="2828872"/>
            <a:chExt cx="2351316" cy="1763487"/>
          </a:xfrm>
        </p:grpSpPr>
        <p:sp>
          <p:nvSpPr>
            <p:cNvPr id="78" name="Rectangle 77">
              <a:extLst>
                <a:ext uri="{FF2B5EF4-FFF2-40B4-BE49-F238E27FC236}">
                  <a16:creationId xmlns:a16="http://schemas.microsoft.com/office/drawing/2014/main" id="{95C70A29-40D1-EC42-A8DB-3E4B09ADD895}"/>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9" name="Rectangle 78">
              <a:extLst>
                <a:ext uri="{FF2B5EF4-FFF2-40B4-BE49-F238E27FC236}">
                  <a16:creationId xmlns:a16="http://schemas.microsoft.com/office/drawing/2014/main" id="{0FFF49A3-3BAA-CF43-8C5F-CAA29D6697EB}"/>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0" name="Rectangle 79">
              <a:extLst>
                <a:ext uri="{FF2B5EF4-FFF2-40B4-BE49-F238E27FC236}">
                  <a16:creationId xmlns:a16="http://schemas.microsoft.com/office/drawing/2014/main" id="{B9B28997-0641-614D-85A8-EE6E2D57D12C}"/>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1" name="Rectangle 80">
              <a:extLst>
                <a:ext uri="{FF2B5EF4-FFF2-40B4-BE49-F238E27FC236}">
                  <a16:creationId xmlns:a16="http://schemas.microsoft.com/office/drawing/2014/main" id="{4072CCED-81F2-8945-8B29-D41D4F887E7D}"/>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82" name="Rectangle 81">
              <a:extLst>
                <a:ext uri="{FF2B5EF4-FFF2-40B4-BE49-F238E27FC236}">
                  <a16:creationId xmlns:a16="http://schemas.microsoft.com/office/drawing/2014/main" id="{8C91753B-D922-3E44-B107-8F4ED1D88225}"/>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3" name="Rectangle 82">
              <a:extLst>
                <a:ext uri="{FF2B5EF4-FFF2-40B4-BE49-F238E27FC236}">
                  <a16:creationId xmlns:a16="http://schemas.microsoft.com/office/drawing/2014/main" id="{319695B8-9B83-D145-A9F7-D494A2F32A3B}"/>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4" name="Rectangle 83">
              <a:extLst>
                <a:ext uri="{FF2B5EF4-FFF2-40B4-BE49-F238E27FC236}">
                  <a16:creationId xmlns:a16="http://schemas.microsoft.com/office/drawing/2014/main" id="{253229E4-2695-DB44-B3D7-DDCB37998E90}"/>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5" name="Rectangle 84">
              <a:extLst>
                <a:ext uri="{FF2B5EF4-FFF2-40B4-BE49-F238E27FC236}">
                  <a16:creationId xmlns:a16="http://schemas.microsoft.com/office/drawing/2014/main" id="{6C15D588-4ED6-374D-8239-2B31C47190B7}"/>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86" name="Rectangle 85">
              <a:extLst>
                <a:ext uri="{FF2B5EF4-FFF2-40B4-BE49-F238E27FC236}">
                  <a16:creationId xmlns:a16="http://schemas.microsoft.com/office/drawing/2014/main" id="{B0FFCF07-EA5F-7646-AA65-FB47BA17948C}"/>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7" name="Rectangle 86">
              <a:extLst>
                <a:ext uri="{FF2B5EF4-FFF2-40B4-BE49-F238E27FC236}">
                  <a16:creationId xmlns:a16="http://schemas.microsoft.com/office/drawing/2014/main" id="{51AFB34F-31A2-2D46-9643-1A04CAF448AE}"/>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8" name="Rectangle 87">
              <a:extLst>
                <a:ext uri="{FF2B5EF4-FFF2-40B4-BE49-F238E27FC236}">
                  <a16:creationId xmlns:a16="http://schemas.microsoft.com/office/drawing/2014/main" id="{AF94A552-ACEF-2A42-9F78-8C486B433A26}"/>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9" name="Rectangle 88">
              <a:extLst>
                <a:ext uri="{FF2B5EF4-FFF2-40B4-BE49-F238E27FC236}">
                  <a16:creationId xmlns:a16="http://schemas.microsoft.com/office/drawing/2014/main" id="{BE8CF25D-EFC9-794F-99C2-C980B6333E68}"/>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90" name="Straight Arrow Connector 89">
              <a:extLst>
                <a:ext uri="{FF2B5EF4-FFF2-40B4-BE49-F238E27FC236}">
                  <a16:creationId xmlns:a16="http://schemas.microsoft.com/office/drawing/2014/main" id="{3AB9C85F-A8B3-0D44-BAE7-ACD0D7DF42B7}"/>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AB90BA4-D4FC-374D-B4C7-DDB67EC675BC}"/>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14D8D0F-5523-0B40-ABA0-F8AE365E21FB}"/>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0FE6213-8BBB-0143-B562-7E9517B49495}"/>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B7DFC54-CABA-8548-953C-6E6A6535CD23}"/>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44427EF-B20E-5242-854A-42956DDF81D1}"/>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4F0F0-4E3C-B949-923E-0082A59F1072}"/>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0CA3F17-6134-4B49-A1E5-8A3ED7192790}"/>
                </a:ext>
              </a:extLst>
            </p:cNvPr>
            <p:cNvCxnSpPr/>
            <p:nvPr/>
          </p:nvCxnSpPr>
          <p:spPr>
            <a:xfrm flipV="1">
              <a:off x="6464321"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875266A-F7A3-484F-BD79-2BBE96F63FF6}"/>
                </a:ext>
              </a:extLst>
            </p:cNvPr>
            <p:cNvCxnSpPr/>
            <p:nvPr/>
          </p:nvCxnSpPr>
          <p:spPr>
            <a:xfrm rot="16200000" flipV="1">
              <a:off x="7034267" y="412257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1BEBC44C-0241-7643-A3A5-5CA8C85191A7}"/>
              </a:ext>
            </a:extLst>
          </p:cNvPr>
          <p:cNvCxnSpPr/>
          <p:nvPr/>
        </p:nvCxnSpPr>
        <p:spPr>
          <a:xfrm flipH="1">
            <a:off x="8555792" y="2157413"/>
            <a:ext cx="1588333" cy="111335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AECC0F8-A7F9-2F41-B0A7-8612D85E0F8F}"/>
              </a:ext>
            </a:extLst>
          </p:cNvPr>
          <p:cNvSpPr txBox="1"/>
          <p:nvPr/>
        </p:nvSpPr>
        <p:spPr>
          <a:xfrm>
            <a:off x="9486900" y="1462350"/>
            <a:ext cx="2238322" cy="646331"/>
          </a:xfrm>
          <a:prstGeom prst="rect">
            <a:avLst/>
          </a:prstGeom>
          <a:noFill/>
        </p:spPr>
        <p:txBody>
          <a:bodyPr wrap="square" rtlCol="0">
            <a:spAutoFit/>
          </a:bodyPr>
          <a:lstStyle/>
          <a:p>
            <a:r>
              <a:rPr lang="en-US" dirty="0">
                <a:latin typeface="Helvetica" pitchFamily="2" charset="0"/>
              </a:rPr>
              <a:t>Willing to risk a 10% chance of fire.</a:t>
            </a:r>
          </a:p>
        </p:txBody>
      </p:sp>
      <p:cxnSp>
        <p:nvCxnSpPr>
          <p:cNvPr id="101" name="Straight Arrow Connector 100">
            <a:extLst>
              <a:ext uri="{FF2B5EF4-FFF2-40B4-BE49-F238E27FC236}">
                <a16:creationId xmlns:a16="http://schemas.microsoft.com/office/drawing/2014/main" id="{4868E4DE-1668-644A-A072-D33FAACCBCA2}"/>
              </a:ext>
            </a:extLst>
          </p:cNvPr>
          <p:cNvCxnSpPr>
            <a:cxnSpLocks/>
          </p:cNvCxnSpPr>
          <p:nvPr/>
        </p:nvCxnSpPr>
        <p:spPr>
          <a:xfrm flipH="1">
            <a:off x="9155814" y="2231606"/>
            <a:ext cx="988311" cy="17036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F78013D-2D7E-9348-BC6F-DDD396E7FA77}"/>
              </a:ext>
            </a:extLst>
          </p:cNvPr>
          <p:cNvCxnSpPr>
            <a:cxnSpLocks/>
          </p:cNvCxnSpPr>
          <p:nvPr/>
        </p:nvCxnSpPr>
        <p:spPr>
          <a:xfrm flipH="1" flipV="1">
            <a:off x="7888770" y="4121404"/>
            <a:ext cx="1248675" cy="38984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46754E9-1F56-C249-881F-F90ED606DD04}"/>
              </a:ext>
            </a:extLst>
          </p:cNvPr>
          <p:cNvCxnSpPr>
            <a:cxnSpLocks/>
          </p:cNvCxnSpPr>
          <p:nvPr/>
        </p:nvCxnSpPr>
        <p:spPr>
          <a:xfrm flipH="1" flipV="1">
            <a:off x="8503541" y="4188654"/>
            <a:ext cx="633904" cy="26501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6ABB2E7-A425-9A4C-9613-CFB4EEAC6AEF}"/>
              </a:ext>
            </a:extLst>
          </p:cNvPr>
          <p:cNvSpPr txBox="1"/>
          <p:nvPr/>
        </p:nvSpPr>
        <p:spPr>
          <a:xfrm>
            <a:off x="9155813" y="4257518"/>
            <a:ext cx="2696217" cy="923330"/>
          </a:xfrm>
          <a:prstGeom prst="rect">
            <a:avLst/>
          </a:prstGeom>
          <a:noFill/>
        </p:spPr>
        <p:txBody>
          <a:bodyPr wrap="square" rtlCol="0">
            <a:spAutoFit/>
          </a:bodyPr>
          <a:lstStyle/>
          <a:p>
            <a:r>
              <a:rPr lang="en-US" dirty="0">
                <a:latin typeface="Helvetica" pitchFamily="2" charset="0"/>
              </a:rPr>
              <a:t>But also willing to take the long way around to avoid danger.</a:t>
            </a:r>
          </a:p>
        </p:txBody>
      </p:sp>
    </p:spTree>
    <p:extLst>
      <p:ext uri="{BB962C8B-B14F-4D97-AF65-F5344CB8AC3E}">
        <p14:creationId xmlns:p14="http://schemas.microsoft.com/office/powerpoint/2010/main" val="140804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a:bodyPr>
          <a:lstStyle/>
          <a:p>
            <a:r>
              <a:rPr lang="en-US" sz="2400" dirty="0">
                <a:latin typeface="Helvetica" pitchFamily="2" charset="0"/>
              </a:rPr>
              <a:t>What if we tweaked it to -4?</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6" name="Group 5">
            <a:extLst>
              <a:ext uri="{FF2B5EF4-FFF2-40B4-BE49-F238E27FC236}">
                <a16:creationId xmlns:a16="http://schemas.microsoft.com/office/drawing/2014/main" id="{C3CC6873-CC81-034A-B155-EE8A5CFC5F48}"/>
              </a:ext>
            </a:extLst>
          </p:cNvPr>
          <p:cNvGrpSpPr/>
          <p:nvPr/>
        </p:nvGrpSpPr>
        <p:grpSpPr>
          <a:xfrm>
            <a:off x="3215429" y="2484957"/>
            <a:ext cx="2351316" cy="1763487"/>
            <a:chOff x="1287953" y="2828872"/>
            <a:chExt cx="2351316" cy="1763487"/>
          </a:xfrm>
        </p:grpSpPr>
        <p:sp>
          <p:nvSpPr>
            <p:cNvPr id="44" name="Rectangle 43">
              <a:extLst>
                <a:ext uri="{FF2B5EF4-FFF2-40B4-BE49-F238E27FC236}">
                  <a16:creationId xmlns:a16="http://schemas.microsoft.com/office/drawing/2014/main" id="{AD6D65E4-0B83-4843-AB46-F22DBF1F9937}"/>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5" name="Rectangle 44">
              <a:extLst>
                <a:ext uri="{FF2B5EF4-FFF2-40B4-BE49-F238E27FC236}">
                  <a16:creationId xmlns:a16="http://schemas.microsoft.com/office/drawing/2014/main" id="{01995EBB-46D3-AB4B-8BD5-F1C53004E02A}"/>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6" name="Rectangle 45">
              <a:extLst>
                <a:ext uri="{FF2B5EF4-FFF2-40B4-BE49-F238E27FC236}">
                  <a16:creationId xmlns:a16="http://schemas.microsoft.com/office/drawing/2014/main" id="{ADF982E3-80F4-4549-964F-74F9FA94CF17}"/>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7" name="Rectangle 46">
              <a:extLst>
                <a:ext uri="{FF2B5EF4-FFF2-40B4-BE49-F238E27FC236}">
                  <a16:creationId xmlns:a16="http://schemas.microsoft.com/office/drawing/2014/main" id="{240AA1F6-4D08-084B-A36D-EB9AC8607C50}"/>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48" name="Rectangle 47">
              <a:extLst>
                <a:ext uri="{FF2B5EF4-FFF2-40B4-BE49-F238E27FC236}">
                  <a16:creationId xmlns:a16="http://schemas.microsoft.com/office/drawing/2014/main" id="{967E56DB-7CCE-0E4F-B159-6EFE82FF5C87}"/>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9" name="Rectangle 48">
              <a:extLst>
                <a:ext uri="{FF2B5EF4-FFF2-40B4-BE49-F238E27FC236}">
                  <a16:creationId xmlns:a16="http://schemas.microsoft.com/office/drawing/2014/main" id="{C49057D2-3C4D-A141-AA50-70AA5B3424A8}"/>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4294B18A-EBE5-D247-B943-792F19601B6D}"/>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1" name="Rectangle 50">
              <a:extLst>
                <a:ext uri="{FF2B5EF4-FFF2-40B4-BE49-F238E27FC236}">
                  <a16:creationId xmlns:a16="http://schemas.microsoft.com/office/drawing/2014/main" id="{0974C825-844D-B449-ACCA-F413674CABB2}"/>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2" name="Rectangle 51">
              <a:extLst>
                <a:ext uri="{FF2B5EF4-FFF2-40B4-BE49-F238E27FC236}">
                  <a16:creationId xmlns:a16="http://schemas.microsoft.com/office/drawing/2014/main" id="{BC77413A-9EAA-9D42-92E3-154243D7F448}"/>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3" name="Rectangle 52">
              <a:extLst>
                <a:ext uri="{FF2B5EF4-FFF2-40B4-BE49-F238E27FC236}">
                  <a16:creationId xmlns:a16="http://schemas.microsoft.com/office/drawing/2014/main" id="{88547843-7327-234A-8147-6B2922D42898}"/>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4" name="Rectangle 53">
              <a:extLst>
                <a:ext uri="{FF2B5EF4-FFF2-40B4-BE49-F238E27FC236}">
                  <a16:creationId xmlns:a16="http://schemas.microsoft.com/office/drawing/2014/main" id="{3E328439-1A5A-E647-9BB1-2F1316B6BCD2}"/>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5" name="Rectangle 54">
              <a:extLst>
                <a:ext uri="{FF2B5EF4-FFF2-40B4-BE49-F238E27FC236}">
                  <a16:creationId xmlns:a16="http://schemas.microsoft.com/office/drawing/2014/main" id="{D3A1BA48-164A-BF4A-81F3-D7D49D2B1C83}"/>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grpSp>
      <p:grpSp>
        <p:nvGrpSpPr>
          <p:cNvPr id="7" name="Group 6">
            <a:extLst>
              <a:ext uri="{FF2B5EF4-FFF2-40B4-BE49-F238E27FC236}">
                <a16:creationId xmlns:a16="http://schemas.microsoft.com/office/drawing/2014/main" id="{D4514AFF-583D-B54B-ACC2-9B5027483081}"/>
              </a:ext>
            </a:extLst>
          </p:cNvPr>
          <p:cNvGrpSpPr/>
          <p:nvPr/>
        </p:nvGrpSpPr>
        <p:grpSpPr>
          <a:xfrm>
            <a:off x="6919449" y="2484957"/>
            <a:ext cx="2351316" cy="1763487"/>
            <a:chOff x="6920531" y="2570912"/>
            <a:chExt cx="2351316" cy="1763487"/>
          </a:xfrm>
        </p:grpSpPr>
        <p:sp>
          <p:nvSpPr>
            <p:cNvPr id="57" name="Rectangle 56">
              <a:extLst>
                <a:ext uri="{FF2B5EF4-FFF2-40B4-BE49-F238E27FC236}">
                  <a16:creationId xmlns:a16="http://schemas.microsoft.com/office/drawing/2014/main" id="{3664AB06-AA8F-6C4A-9393-DB82AADBDCA2}"/>
                </a:ext>
              </a:extLst>
            </p:cNvPr>
            <p:cNvSpPr/>
            <p:nvPr/>
          </p:nvSpPr>
          <p:spPr>
            <a:xfrm>
              <a:off x="6920531"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8" name="Rectangle 57">
              <a:extLst>
                <a:ext uri="{FF2B5EF4-FFF2-40B4-BE49-F238E27FC236}">
                  <a16:creationId xmlns:a16="http://schemas.microsoft.com/office/drawing/2014/main" id="{31AEC56F-A490-574E-B920-84DEF0D3BCB4}"/>
                </a:ext>
              </a:extLst>
            </p:cNvPr>
            <p:cNvSpPr/>
            <p:nvPr/>
          </p:nvSpPr>
          <p:spPr>
            <a:xfrm>
              <a:off x="7508360"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9" name="Rectangle 58">
              <a:extLst>
                <a:ext uri="{FF2B5EF4-FFF2-40B4-BE49-F238E27FC236}">
                  <a16:creationId xmlns:a16="http://schemas.microsoft.com/office/drawing/2014/main" id="{2AE46C31-1207-F04C-B95F-1BE602FC1017}"/>
                </a:ext>
              </a:extLst>
            </p:cNvPr>
            <p:cNvSpPr/>
            <p:nvPr/>
          </p:nvSpPr>
          <p:spPr>
            <a:xfrm>
              <a:off x="809618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73BAD5A8-D0D5-BB46-AD88-E804D29DCB89}"/>
                </a:ext>
              </a:extLst>
            </p:cNvPr>
            <p:cNvSpPr/>
            <p:nvPr/>
          </p:nvSpPr>
          <p:spPr>
            <a:xfrm>
              <a:off x="8684018"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68" name="Rectangle 67">
              <a:extLst>
                <a:ext uri="{FF2B5EF4-FFF2-40B4-BE49-F238E27FC236}">
                  <a16:creationId xmlns:a16="http://schemas.microsoft.com/office/drawing/2014/main" id="{79DA8274-3CC5-AD44-B87C-AC549946D50E}"/>
                </a:ext>
              </a:extLst>
            </p:cNvPr>
            <p:cNvSpPr/>
            <p:nvPr/>
          </p:nvSpPr>
          <p:spPr>
            <a:xfrm>
              <a:off x="6920531"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54574DE5-88A6-2C49-982E-401641378A5A}"/>
                </a:ext>
              </a:extLst>
            </p:cNvPr>
            <p:cNvSpPr/>
            <p:nvPr/>
          </p:nvSpPr>
          <p:spPr>
            <a:xfrm>
              <a:off x="7508360"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0" name="Rectangle 69">
              <a:extLst>
                <a:ext uri="{FF2B5EF4-FFF2-40B4-BE49-F238E27FC236}">
                  <a16:creationId xmlns:a16="http://schemas.microsoft.com/office/drawing/2014/main" id="{CE171C29-3070-6746-AD66-C01615CF3758}"/>
                </a:ext>
              </a:extLst>
            </p:cNvPr>
            <p:cNvSpPr/>
            <p:nvPr/>
          </p:nvSpPr>
          <p:spPr>
            <a:xfrm>
              <a:off x="809618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20F1D13B-C56E-5D4D-B949-4AA4EDCAAB8B}"/>
                </a:ext>
              </a:extLst>
            </p:cNvPr>
            <p:cNvSpPr/>
            <p:nvPr/>
          </p:nvSpPr>
          <p:spPr>
            <a:xfrm>
              <a:off x="8684018"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2" name="Rectangle 71">
              <a:extLst>
                <a:ext uri="{FF2B5EF4-FFF2-40B4-BE49-F238E27FC236}">
                  <a16:creationId xmlns:a16="http://schemas.microsoft.com/office/drawing/2014/main" id="{5CDD2F09-5583-E44A-BEC5-A89A541773E1}"/>
                </a:ext>
              </a:extLst>
            </p:cNvPr>
            <p:cNvSpPr/>
            <p:nvPr/>
          </p:nvSpPr>
          <p:spPr>
            <a:xfrm>
              <a:off x="6920531"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3" name="Rectangle 72">
              <a:extLst>
                <a:ext uri="{FF2B5EF4-FFF2-40B4-BE49-F238E27FC236}">
                  <a16:creationId xmlns:a16="http://schemas.microsoft.com/office/drawing/2014/main" id="{E12F6FB8-2BF3-8B48-81FE-AF8B08BC6A6E}"/>
                </a:ext>
              </a:extLst>
            </p:cNvPr>
            <p:cNvSpPr/>
            <p:nvPr/>
          </p:nvSpPr>
          <p:spPr>
            <a:xfrm>
              <a:off x="7508360"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4" name="Rectangle 73">
              <a:extLst>
                <a:ext uri="{FF2B5EF4-FFF2-40B4-BE49-F238E27FC236}">
                  <a16:creationId xmlns:a16="http://schemas.microsoft.com/office/drawing/2014/main" id="{258D75DC-1B52-2E42-893A-F75CEAF7EE77}"/>
                </a:ext>
              </a:extLst>
            </p:cNvPr>
            <p:cNvSpPr/>
            <p:nvPr/>
          </p:nvSpPr>
          <p:spPr>
            <a:xfrm>
              <a:off x="809618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5" name="Rectangle 74">
              <a:extLst>
                <a:ext uri="{FF2B5EF4-FFF2-40B4-BE49-F238E27FC236}">
                  <a16:creationId xmlns:a16="http://schemas.microsoft.com/office/drawing/2014/main" id="{18A61D14-E0C2-5A4F-B256-B543BFD2A5B5}"/>
                </a:ext>
              </a:extLst>
            </p:cNvPr>
            <p:cNvSpPr/>
            <p:nvPr/>
          </p:nvSpPr>
          <p:spPr>
            <a:xfrm>
              <a:off x="8684018"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grpSp>
    </p:spTree>
    <p:extLst>
      <p:ext uri="{BB962C8B-B14F-4D97-AF65-F5344CB8AC3E}">
        <p14:creationId xmlns:p14="http://schemas.microsoft.com/office/powerpoint/2010/main" val="1116185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fontScale="92500" lnSpcReduction="10000"/>
          </a:bodyPr>
          <a:lstStyle/>
          <a:p>
            <a:r>
              <a:rPr lang="en-US" sz="2400" dirty="0">
                <a:latin typeface="Helvetica" pitchFamily="2" charset="0"/>
              </a:rPr>
              <a:t>Now we’re not willing to take the longer round-about-but-fire-free-way.</a:t>
            </a:r>
          </a:p>
          <a:p>
            <a:r>
              <a:rPr lang="en-US" sz="2400" dirty="0">
                <a:latin typeface="Helvetica" pitchFamily="2" charset="0"/>
              </a:rPr>
              <a:t>Take the shortest path to the flag as possible, even if sometimes you accidentally stray into fire.</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6" name="Group 5">
            <a:extLst>
              <a:ext uri="{FF2B5EF4-FFF2-40B4-BE49-F238E27FC236}">
                <a16:creationId xmlns:a16="http://schemas.microsoft.com/office/drawing/2014/main" id="{C3CC6873-CC81-034A-B155-EE8A5CFC5F48}"/>
              </a:ext>
            </a:extLst>
          </p:cNvPr>
          <p:cNvGrpSpPr/>
          <p:nvPr/>
        </p:nvGrpSpPr>
        <p:grpSpPr>
          <a:xfrm>
            <a:off x="3215429" y="2484957"/>
            <a:ext cx="2351316" cy="1763487"/>
            <a:chOff x="1287953" y="2828872"/>
            <a:chExt cx="2351316" cy="1763487"/>
          </a:xfrm>
        </p:grpSpPr>
        <p:sp>
          <p:nvSpPr>
            <p:cNvPr id="44" name="Rectangle 43">
              <a:extLst>
                <a:ext uri="{FF2B5EF4-FFF2-40B4-BE49-F238E27FC236}">
                  <a16:creationId xmlns:a16="http://schemas.microsoft.com/office/drawing/2014/main" id="{AD6D65E4-0B83-4843-AB46-F22DBF1F9937}"/>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5" name="Rectangle 44">
              <a:extLst>
                <a:ext uri="{FF2B5EF4-FFF2-40B4-BE49-F238E27FC236}">
                  <a16:creationId xmlns:a16="http://schemas.microsoft.com/office/drawing/2014/main" id="{01995EBB-46D3-AB4B-8BD5-F1C53004E02A}"/>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6" name="Rectangle 45">
              <a:extLst>
                <a:ext uri="{FF2B5EF4-FFF2-40B4-BE49-F238E27FC236}">
                  <a16:creationId xmlns:a16="http://schemas.microsoft.com/office/drawing/2014/main" id="{ADF982E3-80F4-4549-964F-74F9FA94CF17}"/>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7" name="Rectangle 46">
              <a:extLst>
                <a:ext uri="{FF2B5EF4-FFF2-40B4-BE49-F238E27FC236}">
                  <a16:creationId xmlns:a16="http://schemas.microsoft.com/office/drawing/2014/main" id="{240AA1F6-4D08-084B-A36D-EB9AC8607C50}"/>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48" name="Rectangle 47">
              <a:extLst>
                <a:ext uri="{FF2B5EF4-FFF2-40B4-BE49-F238E27FC236}">
                  <a16:creationId xmlns:a16="http://schemas.microsoft.com/office/drawing/2014/main" id="{967E56DB-7CCE-0E4F-B159-6EFE82FF5C87}"/>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49" name="Rectangle 48">
              <a:extLst>
                <a:ext uri="{FF2B5EF4-FFF2-40B4-BE49-F238E27FC236}">
                  <a16:creationId xmlns:a16="http://schemas.microsoft.com/office/drawing/2014/main" id="{C49057D2-3C4D-A141-AA50-70AA5B3424A8}"/>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4294B18A-EBE5-D247-B943-792F19601B6D}"/>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1" name="Rectangle 50">
              <a:extLst>
                <a:ext uri="{FF2B5EF4-FFF2-40B4-BE49-F238E27FC236}">
                  <a16:creationId xmlns:a16="http://schemas.microsoft.com/office/drawing/2014/main" id="{0974C825-844D-B449-ACCA-F413674CABB2}"/>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2" name="Rectangle 51">
              <a:extLst>
                <a:ext uri="{FF2B5EF4-FFF2-40B4-BE49-F238E27FC236}">
                  <a16:creationId xmlns:a16="http://schemas.microsoft.com/office/drawing/2014/main" id="{BC77413A-9EAA-9D42-92E3-154243D7F448}"/>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3" name="Rectangle 52">
              <a:extLst>
                <a:ext uri="{FF2B5EF4-FFF2-40B4-BE49-F238E27FC236}">
                  <a16:creationId xmlns:a16="http://schemas.microsoft.com/office/drawing/2014/main" id="{88547843-7327-234A-8147-6B2922D42898}"/>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4" name="Rectangle 53">
              <a:extLst>
                <a:ext uri="{FF2B5EF4-FFF2-40B4-BE49-F238E27FC236}">
                  <a16:creationId xmlns:a16="http://schemas.microsoft.com/office/drawing/2014/main" id="{3E328439-1A5A-E647-9BB1-2F1316B6BCD2}"/>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sp>
          <p:nvSpPr>
            <p:cNvPr id="55" name="Rectangle 54">
              <a:extLst>
                <a:ext uri="{FF2B5EF4-FFF2-40B4-BE49-F238E27FC236}">
                  <a16:creationId xmlns:a16="http://schemas.microsoft.com/office/drawing/2014/main" id="{D3A1BA48-164A-BF4A-81F3-D7D49D2B1C83}"/>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-4</a:t>
              </a:r>
            </a:p>
          </p:txBody>
        </p:sp>
      </p:grpSp>
      <p:grpSp>
        <p:nvGrpSpPr>
          <p:cNvPr id="4" name="Group 3">
            <a:extLst>
              <a:ext uri="{FF2B5EF4-FFF2-40B4-BE49-F238E27FC236}">
                <a16:creationId xmlns:a16="http://schemas.microsoft.com/office/drawing/2014/main" id="{FE9FC3C3-52B8-E944-9875-4C87C1913940}"/>
              </a:ext>
            </a:extLst>
          </p:cNvPr>
          <p:cNvGrpSpPr/>
          <p:nvPr/>
        </p:nvGrpSpPr>
        <p:grpSpPr>
          <a:xfrm>
            <a:off x="6919449" y="2484957"/>
            <a:ext cx="2351316" cy="1763487"/>
            <a:chOff x="4993055" y="2828872"/>
            <a:chExt cx="2351316" cy="1763487"/>
          </a:xfrm>
        </p:grpSpPr>
        <p:sp>
          <p:nvSpPr>
            <p:cNvPr id="32" name="Rectangle 31">
              <a:extLst>
                <a:ext uri="{FF2B5EF4-FFF2-40B4-BE49-F238E27FC236}">
                  <a16:creationId xmlns:a16="http://schemas.microsoft.com/office/drawing/2014/main" id="{E76CAB34-6F56-204B-9742-B1C1111BD3B8}"/>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Rectangle 32">
              <a:extLst>
                <a:ext uri="{FF2B5EF4-FFF2-40B4-BE49-F238E27FC236}">
                  <a16:creationId xmlns:a16="http://schemas.microsoft.com/office/drawing/2014/main" id="{595A8727-941A-D24B-BA22-1B274DCC044F}"/>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FE226415-F96B-134F-9134-FC1BB3CFB99F}"/>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D5BCD13E-A1DA-0E47-9B4C-FFD417ABA5FD}"/>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36" name="Rectangle 35">
              <a:extLst>
                <a:ext uri="{FF2B5EF4-FFF2-40B4-BE49-F238E27FC236}">
                  <a16:creationId xmlns:a16="http://schemas.microsoft.com/office/drawing/2014/main" id="{7FEF02EF-647A-3042-AE9E-1222B57C8A6B}"/>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4D2527E4-AE63-A84F-8E6A-BEE11BB81ED1}"/>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5C0ED7E6-FD94-E442-A14D-BF9259A2E801}"/>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9" name="Rectangle 38">
              <a:extLst>
                <a:ext uri="{FF2B5EF4-FFF2-40B4-BE49-F238E27FC236}">
                  <a16:creationId xmlns:a16="http://schemas.microsoft.com/office/drawing/2014/main" id="{07C060D9-8737-3E48-B032-F2DB16FE5204}"/>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0" name="Rectangle 39">
              <a:extLst>
                <a:ext uri="{FF2B5EF4-FFF2-40B4-BE49-F238E27FC236}">
                  <a16:creationId xmlns:a16="http://schemas.microsoft.com/office/drawing/2014/main" id="{0421A179-CD88-1C41-87A9-2F4643DB17CE}"/>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Rectangle 40">
              <a:extLst>
                <a:ext uri="{FF2B5EF4-FFF2-40B4-BE49-F238E27FC236}">
                  <a16:creationId xmlns:a16="http://schemas.microsoft.com/office/drawing/2014/main" id="{F4F085CD-A437-D04F-9C1A-2E65E3B2E909}"/>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2" name="Rectangle 41">
              <a:extLst>
                <a:ext uri="{FF2B5EF4-FFF2-40B4-BE49-F238E27FC236}">
                  <a16:creationId xmlns:a16="http://schemas.microsoft.com/office/drawing/2014/main" id="{CAC6EEFB-DF8C-4E40-BE87-19657BA4947C}"/>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37242AC4-5F09-5941-A755-C4F00199D456}"/>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038A9424-8214-914E-9219-30F9E7193445}"/>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B858E47-FDEE-4B42-B492-73FBE5D46D09}"/>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B516715-630F-8043-A448-D58EC156A95C}"/>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5BE458-10C5-134E-8FE3-C40B152544C1}"/>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E456F41-925E-C04B-840B-11B5E6EF13AC}"/>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393B0D2-8C1C-554F-852C-EE6AC37F7BBF}"/>
                </a:ext>
              </a:extLst>
            </p:cNvPr>
            <p:cNvCxnSpPr/>
            <p:nvPr/>
          </p:nvCxnSpPr>
          <p:spPr>
            <a:xfrm flipV="1">
              <a:off x="6464321"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993C4C9-C3D6-474C-8495-C418862D8596}"/>
                </a:ext>
              </a:extLst>
            </p:cNvPr>
            <p:cNvCxnSpPr/>
            <p:nvPr/>
          </p:nvCxnSpPr>
          <p:spPr>
            <a:xfrm rot="16200000" flipV="1">
              <a:off x="7034267" y="412257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B6C1674-5886-A144-AB38-BAEAAC5D619A}"/>
                </a:ext>
              </a:extLst>
            </p:cNvPr>
            <p:cNvCxnSpPr/>
            <p:nvPr/>
          </p:nvCxnSpPr>
          <p:spPr>
            <a:xfrm flipV="1">
              <a:off x="6464321"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03A97B2-21BF-D041-B7B7-7A45A1BE9777}"/>
                </a:ext>
              </a:extLst>
            </p:cNvPr>
            <p:cNvCxnSpPr/>
            <p:nvPr/>
          </p:nvCxnSpPr>
          <p:spPr>
            <a:xfrm rot="5400000" flipV="1">
              <a:off x="5879591" y="4129873"/>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79" name="Straight Arrow Connector 78">
            <a:extLst>
              <a:ext uri="{FF2B5EF4-FFF2-40B4-BE49-F238E27FC236}">
                <a16:creationId xmlns:a16="http://schemas.microsoft.com/office/drawing/2014/main" id="{25168720-733C-5A45-ADAA-044A7DFD50E0}"/>
              </a:ext>
            </a:extLst>
          </p:cNvPr>
          <p:cNvCxnSpPr>
            <a:cxnSpLocks/>
          </p:cNvCxnSpPr>
          <p:nvPr/>
        </p:nvCxnSpPr>
        <p:spPr>
          <a:xfrm flipH="1">
            <a:off x="7888771" y="1894608"/>
            <a:ext cx="1630166" cy="22267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78D442C-122F-FF46-873C-394A7A56D7A0}"/>
              </a:ext>
            </a:extLst>
          </p:cNvPr>
          <p:cNvCxnSpPr>
            <a:cxnSpLocks/>
          </p:cNvCxnSpPr>
          <p:nvPr/>
        </p:nvCxnSpPr>
        <p:spPr>
          <a:xfrm flipH="1">
            <a:off x="8503541" y="1894608"/>
            <a:ext cx="1015396" cy="229404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DBF7251-D9EA-FF46-BF27-7C211B6D2FB1}"/>
              </a:ext>
            </a:extLst>
          </p:cNvPr>
          <p:cNvSpPr txBox="1"/>
          <p:nvPr/>
        </p:nvSpPr>
        <p:spPr>
          <a:xfrm>
            <a:off x="8886877" y="1232888"/>
            <a:ext cx="2585985" cy="646331"/>
          </a:xfrm>
          <a:prstGeom prst="rect">
            <a:avLst/>
          </a:prstGeom>
          <a:noFill/>
        </p:spPr>
        <p:txBody>
          <a:bodyPr wrap="square" rtlCol="0">
            <a:spAutoFit/>
          </a:bodyPr>
          <a:lstStyle/>
          <a:p>
            <a:r>
              <a:rPr lang="en-US" dirty="0">
                <a:latin typeface="Helvetica" pitchFamily="2" charset="0"/>
              </a:rPr>
              <a:t>Take the shortest path to the good exit!</a:t>
            </a:r>
          </a:p>
        </p:txBody>
      </p:sp>
    </p:spTree>
    <p:extLst>
      <p:ext uri="{BB962C8B-B14F-4D97-AF65-F5344CB8AC3E}">
        <p14:creationId xmlns:p14="http://schemas.microsoft.com/office/powerpoint/2010/main" val="1838641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a:bodyPr>
          <a:lstStyle/>
          <a:p>
            <a:r>
              <a:rPr lang="en-US" sz="2400" dirty="0">
                <a:latin typeface="Helvetica" pitchFamily="2" charset="0"/>
              </a:rPr>
              <a:t>What if we changed non-fire squares to -200?</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5" name="Group 4">
            <a:extLst>
              <a:ext uri="{FF2B5EF4-FFF2-40B4-BE49-F238E27FC236}">
                <a16:creationId xmlns:a16="http://schemas.microsoft.com/office/drawing/2014/main" id="{2FDBE70D-6194-3840-9B82-1F9256D95DB9}"/>
              </a:ext>
            </a:extLst>
          </p:cNvPr>
          <p:cNvGrpSpPr/>
          <p:nvPr/>
        </p:nvGrpSpPr>
        <p:grpSpPr>
          <a:xfrm>
            <a:off x="3215429" y="2547256"/>
            <a:ext cx="2351316" cy="1763487"/>
            <a:chOff x="1287953" y="2828872"/>
            <a:chExt cx="2351316" cy="1763487"/>
          </a:xfrm>
        </p:grpSpPr>
        <p:sp>
          <p:nvSpPr>
            <p:cNvPr id="57" name="Rectangle 56">
              <a:extLst>
                <a:ext uri="{FF2B5EF4-FFF2-40B4-BE49-F238E27FC236}">
                  <a16:creationId xmlns:a16="http://schemas.microsoft.com/office/drawing/2014/main" id="{7CE8DB6C-DF04-5944-829B-B44FCC0E1BB7}"/>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58" name="Rectangle 57">
              <a:extLst>
                <a:ext uri="{FF2B5EF4-FFF2-40B4-BE49-F238E27FC236}">
                  <a16:creationId xmlns:a16="http://schemas.microsoft.com/office/drawing/2014/main" id="{D4163A63-A8B0-7449-AE4E-B0F2B59096C6}"/>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59" name="Rectangle 58">
              <a:extLst>
                <a:ext uri="{FF2B5EF4-FFF2-40B4-BE49-F238E27FC236}">
                  <a16:creationId xmlns:a16="http://schemas.microsoft.com/office/drawing/2014/main" id="{F957AEBA-5AE8-B540-893E-7C41C1F91A44}"/>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60" name="Rectangle 59">
              <a:extLst>
                <a:ext uri="{FF2B5EF4-FFF2-40B4-BE49-F238E27FC236}">
                  <a16:creationId xmlns:a16="http://schemas.microsoft.com/office/drawing/2014/main" id="{A27C2314-1915-1A44-AD41-3EDBC96732C9}"/>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68" name="Rectangle 67">
              <a:extLst>
                <a:ext uri="{FF2B5EF4-FFF2-40B4-BE49-F238E27FC236}">
                  <a16:creationId xmlns:a16="http://schemas.microsoft.com/office/drawing/2014/main" id="{CEB18190-4C99-3E48-A414-F1CBF046D8C4}"/>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69" name="Rectangle 68">
              <a:extLst>
                <a:ext uri="{FF2B5EF4-FFF2-40B4-BE49-F238E27FC236}">
                  <a16:creationId xmlns:a16="http://schemas.microsoft.com/office/drawing/2014/main" id="{98739E3E-C920-B94C-82D6-2C38F76C099B}"/>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0" name="Rectangle 69">
              <a:extLst>
                <a:ext uri="{FF2B5EF4-FFF2-40B4-BE49-F238E27FC236}">
                  <a16:creationId xmlns:a16="http://schemas.microsoft.com/office/drawing/2014/main" id="{DDF4859A-E9C8-E34D-9B5B-995D1D558A33}"/>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1" name="Rectangle 70">
              <a:extLst>
                <a:ext uri="{FF2B5EF4-FFF2-40B4-BE49-F238E27FC236}">
                  <a16:creationId xmlns:a16="http://schemas.microsoft.com/office/drawing/2014/main" id="{8CA254B9-CF69-CF43-92AD-CD9406043EEC}"/>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72" name="Rectangle 71">
              <a:extLst>
                <a:ext uri="{FF2B5EF4-FFF2-40B4-BE49-F238E27FC236}">
                  <a16:creationId xmlns:a16="http://schemas.microsoft.com/office/drawing/2014/main" id="{A68CD0DE-DE09-CE44-A861-261B1C3BE141}"/>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3" name="Rectangle 72">
              <a:extLst>
                <a:ext uri="{FF2B5EF4-FFF2-40B4-BE49-F238E27FC236}">
                  <a16:creationId xmlns:a16="http://schemas.microsoft.com/office/drawing/2014/main" id="{B4097AE9-681E-7244-8C8F-1308CCDE425E}"/>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4" name="Rectangle 73">
              <a:extLst>
                <a:ext uri="{FF2B5EF4-FFF2-40B4-BE49-F238E27FC236}">
                  <a16:creationId xmlns:a16="http://schemas.microsoft.com/office/drawing/2014/main" id="{BEF5A802-738A-7441-8341-56A79DA775A8}"/>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5" name="Rectangle 74">
              <a:extLst>
                <a:ext uri="{FF2B5EF4-FFF2-40B4-BE49-F238E27FC236}">
                  <a16:creationId xmlns:a16="http://schemas.microsoft.com/office/drawing/2014/main" id="{469E1655-45A8-3046-8A93-A84E4831F235}"/>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grpSp>
      <p:grpSp>
        <p:nvGrpSpPr>
          <p:cNvPr id="82" name="Group 81">
            <a:extLst>
              <a:ext uri="{FF2B5EF4-FFF2-40B4-BE49-F238E27FC236}">
                <a16:creationId xmlns:a16="http://schemas.microsoft.com/office/drawing/2014/main" id="{F983CB0E-1579-EC4A-A307-CD13DDE91DEB}"/>
              </a:ext>
            </a:extLst>
          </p:cNvPr>
          <p:cNvGrpSpPr/>
          <p:nvPr/>
        </p:nvGrpSpPr>
        <p:grpSpPr>
          <a:xfrm>
            <a:off x="6919449" y="2484957"/>
            <a:ext cx="2351316" cy="1763487"/>
            <a:chOff x="6920531" y="2570912"/>
            <a:chExt cx="2351316" cy="1763487"/>
          </a:xfrm>
        </p:grpSpPr>
        <p:sp>
          <p:nvSpPr>
            <p:cNvPr id="83" name="Rectangle 82">
              <a:extLst>
                <a:ext uri="{FF2B5EF4-FFF2-40B4-BE49-F238E27FC236}">
                  <a16:creationId xmlns:a16="http://schemas.microsoft.com/office/drawing/2014/main" id="{AB865814-8CFD-1F45-9B95-6EF149FF1FD2}"/>
                </a:ext>
              </a:extLst>
            </p:cNvPr>
            <p:cNvSpPr/>
            <p:nvPr/>
          </p:nvSpPr>
          <p:spPr>
            <a:xfrm>
              <a:off x="6920531"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4" name="Rectangle 83">
              <a:extLst>
                <a:ext uri="{FF2B5EF4-FFF2-40B4-BE49-F238E27FC236}">
                  <a16:creationId xmlns:a16="http://schemas.microsoft.com/office/drawing/2014/main" id="{318014C4-3C78-A441-A2DA-17A622D2E1EF}"/>
                </a:ext>
              </a:extLst>
            </p:cNvPr>
            <p:cNvSpPr/>
            <p:nvPr/>
          </p:nvSpPr>
          <p:spPr>
            <a:xfrm>
              <a:off x="7508360"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5" name="Rectangle 84">
              <a:extLst>
                <a:ext uri="{FF2B5EF4-FFF2-40B4-BE49-F238E27FC236}">
                  <a16:creationId xmlns:a16="http://schemas.microsoft.com/office/drawing/2014/main" id="{81CCB28A-50B6-7C49-BE80-E13EF598F55E}"/>
                </a:ext>
              </a:extLst>
            </p:cNvPr>
            <p:cNvSpPr/>
            <p:nvPr/>
          </p:nvSpPr>
          <p:spPr>
            <a:xfrm>
              <a:off x="809618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6" name="Rectangle 85">
              <a:extLst>
                <a:ext uri="{FF2B5EF4-FFF2-40B4-BE49-F238E27FC236}">
                  <a16:creationId xmlns:a16="http://schemas.microsoft.com/office/drawing/2014/main" id="{C759A6E4-AC05-F448-B652-193BB2662A9F}"/>
                </a:ext>
              </a:extLst>
            </p:cNvPr>
            <p:cNvSpPr/>
            <p:nvPr/>
          </p:nvSpPr>
          <p:spPr>
            <a:xfrm>
              <a:off x="8684018"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87" name="Rectangle 86">
              <a:extLst>
                <a:ext uri="{FF2B5EF4-FFF2-40B4-BE49-F238E27FC236}">
                  <a16:creationId xmlns:a16="http://schemas.microsoft.com/office/drawing/2014/main" id="{A10CDB14-E390-674E-A04C-5DBC61E213DA}"/>
                </a:ext>
              </a:extLst>
            </p:cNvPr>
            <p:cNvSpPr/>
            <p:nvPr/>
          </p:nvSpPr>
          <p:spPr>
            <a:xfrm>
              <a:off x="6920531"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8" name="Rectangle 87">
              <a:extLst>
                <a:ext uri="{FF2B5EF4-FFF2-40B4-BE49-F238E27FC236}">
                  <a16:creationId xmlns:a16="http://schemas.microsoft.com/office/drawing/2014/main" id="{E167CA04-4361-BE4C-AE3A-876BB0630ADB}"/>
                </a:ext>
              </a:extLst>
            </p:cNvPr>
            <p:cNvSpPr/>
            <p:nvPr/>
          </p:nvSpPr>
          <p:spPr>
            <a:xfrm>
              <a:off x="7508360"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9" name="Rectangle 88">
              <a:extLst>
                <a:ext uri="{FF2B5EF4-FFF2-40B4-BE49-F238E27FC236}">
                  <a16:creationId xmlns:a16="http://schemas.microsoft.com/office/drawing/2014/main" id="{6C601ACC-4354-094A-8769-F2D75FF9B07C}"/>
                </a:ext>
              </a:extLst>
            </p:cNvPr>
            <p:cNvSpPr/>
            <p:nvPr/>
          </p:nvSpPr>
          <p:spPr>
            <a:xfrm>
              <a:off x="809618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0" name="Rectangle 89">
              <a:extLst>
                <a:ext uri="{FF2B5EF4-FFF2-40B4-BE49-F238E27FC236}">
                  <a16:creationId xmlns:a16="http://schemas.microsoft.com/office/drawing/2014/main" id="{A46454CF-6A14-5044-A3A6-C7D8AE8ADBD5}"/>
                </a:ext>
              </a:extLst>
            </p:cNvPr>
            <p:cNvSpPr/>
            <p:nvPr/>
          </p:nvSpPr>
          <p:spPr>
            <a:xfrm>
              <a:off x="8684018"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91" name="Rectangle 90">
              <a:extLst>
                <a:ext uri="{FF2B5EF4-FFF2-40B4-BE49-F238E27FC236}">
                  <a16:creationId xmlns:a16="http://schemas.microsoft.com/office/drawing/2014/main" id="{DFF01C98-679C-6D46-B07D-F51ED81FFA8C}"/>
                </a:ext>
              </a:extLst>
            </p:cNvPr>
            <p:cNvSpPr/>
            <p:nvPr/>
          </p:nvSpPr>
          <p:spPr>
            <a:xfrm>
              <a:off x="6920531"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2" name="Rectangle 91">
              <a:extLst>
                <a:ext uri="{FF2B5EF4-FFF2-40B4-BE49-F238E27FC236}">
                  <a16:creationId xmlns:a16="http://schemas.microsoft.com/office/drawing/2014/main" id="{C178AE85-40F6-974B-9CF1-69584A0EFDB8}"/>
                </a:ext>
              </a:extLst>
            </p:cNvPr>
            <p:cNvSpPr/>
            <p:nvPr/>
          </p:nvSpPr>
          <p:spPr>
            <a:xfrm>
              <a:off x="7508360"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3" name="Rectangle 92">
              <a:extLst>
                <a:ext uri="{FF2B5EF4-FFF2-40B4-BE49-F238E27FC236}">
                  <a16:creationId xmlns:a16="http://schemas.microsoft.com/office/drawing/2014/main" id="{229E033E-1AAD-2346-ACA8-41DFE88E9390}"/>
                </a:ext>
              </a:extLst>
            </p:cNvPr>
            <p:cNvSpPr/>
            <p:nvPr/>
          </p:nvSpPr>
          <p:spPr>
            <a:xfrm>
              <a:off x="809618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4" name="Rectangle 93">
              <a:extLst>
                <a:ext uri="{FF2B5EF4-FFF2-40B4-BE49-F238E27FC236}">
                  <a16:creationId xmlns:a16="http://schemas.microsoft.com/office/drawing/2014/main" id="{A9F9C532-E90A-6A44-9AF7-0CDF71C5AFE9}"/>
                </a:ext>
              </a:extLst>
            </p:cNvPr>
            <p:cNvSpPr/>
            <p:nvPr/>
          </p:nvSpPr>
          <p:spPr>
            <a:xfrm>
              <a:off x="8684018"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grpSp>
    </p:spTree>
    <p:extLst>
      <p:ext uri="{BB962C8B-B14F-4D97-AF65-F5344CB8AC3E}">
        <p14:creationId xmlns:p14="http://schemas.microsoft.com/office/powerpoint/2010/main" val="4286996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1371600"/>
          </a:xfrm>
        </p:spPr>
        <p:txBody>
          <a:bodyPr>
            <a:normAutofit fontScale="92500"/>
          </a:bodyPr>
          <a:lstStyle/>
          <a:p>
            <a:r>
              <a:rPr lang="en-US" sz="2400" dirty="0">
                <a:latin typeface="Helvetica" pitchFamily="2" charset="0"/>
              </a:rPr>
              <a:t>Life is so miserable for the robot, that the fire is preferable to any non-terminal state.</a:t>
            </a:r>
          </a:p>
          <a:p>
            <a:r>
              <a:rPr lang="en-US" sz="2400" dirty="0">
                <a:latin typeface="Helvetica" pitchFamily="2" charset="0"/>
              </a:rPr>
              <a:t>Just get to *any* exit, as quickly as possible.</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49926" y="1894608"/>
            <a:ext cx="109036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5" name="Group 4">
            <a:extLst>
              <a:ext uri="{FF2B5EF4-FFF2-40B4-BE49-F238E27FC236}">
                <a16:creationId xmlns:a16="http://schemas.microsoft.com/office/drawing/2014/main" id="{2FDBE70D-6194-3840-9B82-1F9256D95DB9}"/>
              </a:ext>
            </a:extLst>
          </p:cNvPr>
          <p:cNvGrpSpPr/>
          <p:nvPr/>
        </p:nvGrpSpPr>
        <p:grpSpPr>
          <a:xfrm>
            <a:off x="3215429" y="2547256"/>
            <a:ext cx="2351316" cy="1763487"/>
            <a:chOff x="1287953" y="2828872"/>
            <a:chExt cx="2351316" cy="1763487"/>
          </a:xfrm>
        </p:grpSpPr>
        <p:sp>
          <p:nvSpPr>
            <p:cNvPr id="57" name="Rectangle 56">
              <a:extLst>
                <a:ext uri="{FF2B5EF4-FFF2-40B4-BE49-F238E27FC236}">
                  <a16:creationId xmlns:a16="http://schemas.microsoft.com/office/drawing/2014/main" id="{7CE8DB6C-DF04-5944-829B-B44FCC0E1BB7}"/>
                </a:ext>
              </a:extLst>
            </p:cNvPr>
            <p:cNvSpPr/>
            <p:nvPr/>
          </p:nvSpPr>
          <p:spPr>
            <a:xfrm>
              <a:off x="128795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58" name="Rectangle 57">
              <a:extLst>
                <a:ext uri="{FF2B5EF4-FFF2-40B4-BE49-F238E27FC236}">
                  <a16:creationId xmlns:a16="http://schemas.microsoft.com/office/drawing/2014/main" id="{D4163A63-A8B0-7449-AE4E-B0F2B59096C6}"/>
                </a:ext>
              </a:extLst>
            </p:cNvPr>
            <p:cNvSpPr/>
            <p:nvPr/>
          </p:nvSpPr>
          <p:spPr>
            <a:xfrm>
              <a:off x="1875782"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59" name="Rectangle 58">
              <a:extLst>
                <a:ext uri="{FF2B5EF4-FFF2-40B4-BE49-F238E27FC236}">
                  <a16:creationId xmlns:a16="http://schemas.microsoft.com/office/drawing/2014/main" id="{F957AEBA-5AE8-B540-893E-7C41C1F91A44}"/>
                </a:ext>
              </a:extLst>
            </p:cNvPr>
            <p:cNvSpPr/>
            <p:nvPr/>
          </p:nvSpPr>
          <p:spPr>
            <a:xfrm>
              <a:off x="2463611"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60" name="Rectangle 59">
              <a:extLst>
                <a:ext uri="{FF2B5EF4-FFF2-40B4-BE49-F238E27FC236}">
                  <a16:creationId xmlns:a16="http://schemas.microsoft.com/office/drawing/2014/main" id="{A27C2314-1915-1A44-AD41-3EDBC96732C9}"/>
                </a:ext>
              </a:extLst>
            </p:cNvPr>
            <p:cNvSpPr/>
            <p:nvPr/>
          </p:nvSpPr>
          <p:spPr>
            <a:xfrm>
              <a:off x="3051440"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68" name="Rectangle 67">
              <a:extLst>
                <a:ext uri="{FF2B5EF4-FFF2-40B4-BE49-F238E27FC236}">
                  <a16:creationId xmlns:a16="http://schemas.microsoft.com/office/drawing/2014/main" id="{CEB18190-4C99-3E48-A414-F1CBF046D8C4}"/>
                </a:ext>
              </a:extLst>
            </p:cNvPr>
            <p:cNvSpPr/>
            <p:nvPr/>
          </p:nvSpPr>
          <p:spPr>
            <a:xfrm>
              <a:off x="128795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69" name="Rectangle 68">
              <a:extLst>
                <a:ext uri="{FF2B5EF4-FFF2-40B4-BE49-F238E27FC236}">
                  <a16:creationId xmlns:a16="http://schemas.microsoft.com/office/drawing/2014/main" id="{98739E3E-C920-B94C-82D6-2C38F76C099B}"/>
                </a:ext>
              </a:extLst>
            </p:cNvPr>
            <p:cNvSpPr/>
            <p:nvPr/>
          </p:nvSpPr>
          <p:spPr>
            <a:xfrm>
              <a:off x="1875782"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0" name="Rectangle 69">
              <a:extLst>
                <a:ext uri="{FF2B5EF4-FFF2-40B4-BE49-F238E27FC236}">
                  <a16:creationId xmlns:a16="http://schemas.microsoft.com/office/drawing/2014/main" id="{DDF4859A-E9C8-E34D-9B5B-995D1D558A33}"/>
                </a:ext>
              </a:extLst>
            </p:cNvPr>
            <p:cNvSpPr/>
            <p:nvPr/>
          </p:nvSpPr>
          <p:spPr>
            <a:xfrm>
              <a:off x="2463611"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1" name="Rectangle 70">
              <a:extLst>
                <a:ext uri="{FF2B5EF4-FFF2-40B4-BE49-F238E27FC236}">
                  <a16:creationId xmlns:a16="http://schemas.microsoft.com/office/drawing/2014/main" id="{8CA254B9-CF69-CF43-92AD-CD9406043EEC}"/>
                </a:ext>
              </a:extLst>
            </p:cNvPr>
            <p:cNvSpPr/>
            <p:nvPr/>
          </p:nvSpPr>
          <p:spPr>
            <a:xfrm>
              <a:off x="3051440"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72" name="Rectangle 71">
              <a:extLst>
                <a:ext uri="{FF2B5EF4-FFF2-40B4-BE49-F238E27FC236}">
                  <a16:creationId xmlns:a16="http://schemas.microsoft.com/office/drawing/2014/main" id="{A68CD0DE-DE09-CE44-A861-261B1C3BE141}"/>
                </a:ext>
              </a:extLst>
            </p:cNvPr>
            <p:cNvSpPr/>
            <p:nvPr/>
          </p:nvSpPr>
          <p:spPr>
            <a:xfrm>
              <a:off x="128795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3" name="Rectangle 72">
              <a:extLst>
                <a:ext uri="{FF2B5EF4-FFF2-40B4-BE49-F238E27FC236}">
                  <a16:creationId xmlns:a16="http://schemas.microsoft.com/office/drawing/2014/main" id="{B4097AE9-681E-7244-8C8F-1308CCDE425E}"/>
                </a:ext>
              </a:extLst>
            </p:cNvPr>
            <p:cNvSpPr/>
            <p:nvPr/>
          </p:nvSpPr>
          <p:spPr>
            <a:xfrm>
              <a:off x="1875782"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4" name="Rectangle 73">
              <a:extLst>
                <a:ext uri="{FF2B5EF4-FFF2-40B4-BE49-F238E27FC236}">
                  <a16:creationId xmlns:a16="http://schemas.microsoft.com/office/drawing/2014/main" id="{BEF5A802-738A-7441-8341-56A79DA775A8}"/>
                </a:ext>
              </a:extLst>
            </p:cNvPr>
            <p:cNvSpPr/>
            <p:nvPr/>
          </p:nvSpPr>
          <p:spPr>
            <a:xfrm>
              <a:off x="2463611"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sp>
          <p:nvSpPr>
            <p:cNvPr id="75" name="Rectangle 74">
              <a:extLst>
                <a:ext uri="{FF2B5EF4-FFF2-40B4-BE49-F238E27FC236}">
                  <a16:creationId xmlns:a16="http://schemas.microsoft.com/office/drawing/2014/main" id="{469E1655-45A8-3046-8A93-A84E4831F235}"/>
                </a:ext>
              </a:extLst>
            </p:cNvPr>
            <p:cNvSpPr/>
            <p:nvPr/>
          </p:nvSpPr>
          <p:spPr>
            <a:xfrm>
              <a:off x="3051440"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-200</a:t>
              </a:r>
            </a:p>
          </p:txBody>
        </p:sp>
      </p:grpSp>
      <p:grpSp>
        <p:nvGrpSpPr>
          <p:cNvPr id="4" name="Group 3">
            <a:extLst>
              <a:ext uri="{FF2B5EF4-FFF2-40B4-BE49-F238E27FC236}">
                <a16:creationId xmlns:a16="http://schemas.microsoft.com/office/drawing/2014/main" id="{DF1FF889-4F71-E343-8CA6-068706E75697}"/>
              </a:ext>
            </a:extLst>
          </p:cNvPr>
          <p:cNvGrpSpPr/>
          <p:nvPr/>
        </p:nvGrpSpPr>
        <p:grpSpPr>
          <a:xfrm>
            <a:off x="6919449" y="2547255"/>
            <a:ext cx="2351316" cy="1763487"/>
            <a:chOff x="4993055" y="2828872"/>
            <a:chExt cx="2351316" cy="1763487"/>
          </a:xfrm>
        </p:grpSpPr>
        <p:sp>
          <p:nvSpPr>
            <p:cNvPr id="32" name="Rectangle 31">
              <a:extLst>
                <a:ext uri="{FF2B5EF4-FFF2-40B4-BE49-F238E27FC236}">
                  <a16:creationId xmlns:a16="http://schemas.microsoft.com/office/drawing/2014/main" id="{4A8E480C-73AF-D544-848C-45E69562A910}"/>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Rectangle 32">
              <a:extLst>
                <a:ext uri="{FF2B5EF4-FFF2-40B4-BE49-F238E27FC236}">
                  <a16:creationId xmlns:a16="http://schemas.microsoft.com/office/drawing/2014/main" id="{98F9EF2D-00E6-7443-8358-4304916AC497}"/>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Rectangle 33">
              <a:extLst>
                <a:ext uri="{FF2B5EF4-FFF2-40B4-BE49-F238E27FC236}">
                  <a16:creationId xmlns:a16="http://schemas.microsoft.com/office/drawing/2014/main" id="{CF82A128-C724-FA48-8352-A48C14EF3DDF}"/>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Rectangle 34">
              <a:extLst>
                <a:ext uri="{FF2B5EF4-FFF2-40B4-BE49-F238E27FC236}">
                  <a16:creationId xmlns:a16="http://schemas.microsoft.com/office/drawing/2014/main" id="{B613C277-5694-084B-AC4A-A0B62649F2D0}"/>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36" name="Rectangle 35">
              <a:extLst>
                <a:ext uri="{FF2B5EF4-FFF2-40B4-BE49-F238E27FC236}">
                  <a16:creationId xmlns:a16="http://schemas.microsoft.com/office/drawing/2014/main" id="{A2405456-7B3C-8143-9BF8-8C8E07902E13}"/>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7" name="Rectangle 36">
              <a:extLst>
                <a:ext uri="{FF2B5EF4-FFF2-40B4-BE49-F238E27FC236}">
                  <a16:creationId xmlns:a16="http://schemas.microsoft.com/office/drawing/2014/main" id="{1BF58333-FA37-6A4A-BE18-AB058A3BF241}"/>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289F9B3C-8E41-804A-BABE-2845BBB2D723}"/>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9" name="Rectangle 38">
              <a:extLst>
                <a:ext uri="{FF2B5EF4-FFF2-40B4-BE49-F238E27FC236}">
                  <a16:creationId xmlns:a16="http://schemas.microsoft.com/office/drawing/2014/main" id="{E3B5EC4A-D1A3-D041-A93E-49531F41B668}"/>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40" name="Rectangle 39">
              <a:extLst>
                <a:ext uri="{FF2B5EF4-FFF2-40B4-BE49-F238E27FC236}">
                  <a16:creationId xmlns:a16="http://schemas.microsoft.com/office/drawing/2014/main" id="{076274C9-239B-1D45-9F3C-74C806165402}"/>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Rectangle 40">
              <a:extLst>
                <a:ext uri="{FF2B5EF4-FFF2-40B4-BE49-F238E27FC236}">
                  <a16:creationId xmlns:a16="http://schemas.microsoft.com/office/drawing/2014/main" id="{58C43F12-DCEA-CC4A-980A-225EA3111C9F}"/>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2" name="Rectangle 41">
              <a:extLst>
                <a:ext uri="{FF2B5EF4-FFF2-40B4-BE49-F238E27FC236}">
                  <a16:creationId xmlns:a16="http://schemas.microsoft.com/office/drawing/2014/main" id="{6E96A8B4-25D2-E74F-9DB7-3C655375D5C9}"/>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0B5E85A3-FC5D-9E4A-A8FE-7F1C120432E1}"/>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44" name="Straight Arrow Connector 43">
              <a:extLst>
                <a:ext uri="{FF2B5EF4-FFF2-40B4-BE49-F238E27FC236}">
                  <a16:creationId xmlns:a16="http://schemas.microsoft.com/office/drawing/2014/main" id="{E872F543-CEC3-D34C-9F3F-50D25E52363E}"/>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3424FE-016B-A443-9FDB-8F647C46E391}"/>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67DD1C0-FE51-2644-8B65-69C0F3B8056D}"/>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D1D88D8-5F8F-884F-8AD6-D13541AD37B9}"/>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3714846-7F28-B74D-9C05-6EFF8A9D1932}"/>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9245382-5A1F-DB49-9B75-8E01C829EE3F}"/>
                </a:ext>
              </a:extLst>
            </p:cNvPr>
            <p:cNvCxnSpPr/>
            <p:nvPr/>
          </p:nvCxnSpPr>
          <p:spPr>
            <a:xfrm rot="5400000" flipV="1">
              <a:off x="5879591" y="412393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B4C326-47FC-E248-BC58-680B96D13C75}"/>
                </a:ext>
              </a:extLst>
            </p:cNvPr>
            <p:cNvCxnSpPr/>
            <p:nvPr/>
          </p:nvCxnSpPr>
          <p:spPr>
            <a:xfrm rot="5400000" flipV="1">
              <a:off x="6464808" y="4122577"/>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B0961A-F2B0-2B40-8155-9A06F576435F}"/>
                </a:ext>
              </a:extLst>
            </p:cNvPr>
            <p:cNvCxnSpPr/>
            <p:nvPr/>
          </p:nvCxnSpPr>
          <p:spPr>
            <a:xfrm rot="5400000" flipV="1">
              <a:off x="6464807" y="352373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62D926-D30D-2E44-845D-35FD5C110004}"/>
                </a:ext>
              </a:extLst>
            </p:cNvPr>
            <p:cNvCxnSpPr/>
            <p:nvPr/>
          </p:nvCxnSpPr>
          <p:spPr>
            <a:xfrm flipV="1">
              <a:off x="7043784"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C093130A-1351-0044-A689-1001C44984EE}"/>
              </a:ext>
            </a:extLst>
          </p:cNvPr>
          <p:cNvCxnSpPr>
            <a:cxnSpLocks/>
          </p:cNvCxnSpPr>
          <p:nvPr/>
        </p:nvCxnSpPr>
        <p:spPr>
          <a:xfrm flipH="1">
            <a:off x="8284511" y="1070394"/>
            <a:ext cx="1630166" cy="22267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EFEFE0A-91C6-D344-B358-88556EB5FE77}"/>
              </a:ext>
            </a:extLst>
          </p:cNvPr>
          <p:cNvCxnSpPr>
            <a:cxnSpLocks/>
          </p:cNvCxnSpPr>
          <p:nvPr/>
        </p:nvCxnSpPr>
        <p:spPr>
          <a:xfrm flipH="1">
            <a:off x="9101138" y="1070394"/>
            <a:ext cx="813539" cy="293634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1ECF1DC-CFC5-D841-8426-64F55123FC83}"/>
              </a:ext>
            </a:extLst>
          </p:cNvPr>
          <p:cNvSpPr txBox="1"/>
          <p:nvPr/>
        </p:nvSpPr>
        <p:spPr>
          <a:xfrm>
            <a:off x="9282617" y="408674"/>
            <a:ext cx="2585985" cy="646331"/>
          </a:xfrm>
          <a:prstGeom prst="rect">
            <a:avLst/>
          </a:prstGeom>
          <a:noFill/>
        </p:spPr>
        <p:txBody>
          <a:bodyPr wrap="square" rtlCol="0">
            <a:spAutoFit/>
          </a:bodyPr>
          <a:lstStyle/>
          <a:p>
            <a:r>
              <a:rPr lang="en-US" dirty="0">
                <a:latin typeface="Helvetica" pitchFamily="2" charset="0"/>
              </a:rPr>
              <a:t>Throw yourself into the flames. Just get out!</a:t>
            </a:r>
          </a:p>
        </p:txBody>
      </p:sp>
      <p:cxnSp>
        <p:nvCxnSpPr>
          <p:cNvPr id="63" name="Straight Arrow Connector 62">
            <a:extLst>
              <a:ext uri="{FF2B5EF4-FFF2-40B4-BE49-F238E27FC236}">
                <a16:creationId xmlns:a16="http://schemas.microsoft.com/office/drawing/2014/main" id="{9D3787CF-9F8F-0F47-BB2E-8C3D0FB3EF96}"/>
              </a:ext>
            </a:extLst>
          </p:cNvPr>
          <p:cNvCxnSpPr>
            <a:cxnSpLocks/>
          </p:cNvCxnSpPr>
          <p:nvPr/>
        </p:nvCxnSpPr>
        <p:spPr>
          <a:xfrm flipH="1">
            <a:off x="8536355" y="1106469"/>
            <a:ext cx="1343254" cy="272378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062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 How Much and When?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14375" y="1871663"/>
            <a:ext cx="10058400" cy="4011186"/>
          </a:xfrm>
        </p:spPr>
        <p:txBody>
          <a:bodyPr>
            <a:normAutofit/>
          </a:bodyPr>
          <a:lstStyle/>
          <a:p>
            <a:r>
              <a:rPr lang="en-US" sz="2400" b="1" dirty="0">
                <a:solidFill>
                  <a:schemeClr val="accent1"/>
                </a:solidFill>
                <a:latin typeface="Helvetica" pitchFamily="2" charset="0"/>
              </a:rPr>
              <a:t>Which is better?</a:t>
            </a:r>
          </a:p>
          <a:p>
            <a:pPr marL="0" indent="0">
              <a:buNone/>
            </a:pPr>
            <a:r>
              <a:rPr lang="en-US" sz="2400" dirty="0">
                <a:latin typeface="Helvetica" pitchFamily="2" charset="0"/>
              </a:rPr>
              <a:t>Time 1: $1		Time 1: $2</a:t>
            </a:r>
          </a:p>
          <a:p>
            <a:pPr marL="0" indent="0">
              <a:buNone/>
            </a:pPr>
            <a:r>
              <a:rPr lang="en-US" sz="2400" dirty="0">
                <a:latin typeface="Helvetica" pitchFamily="2" charset="0"/>
              </a:rPr>
              <a:t>Time 2: $2	or	Time 2: $3</a:t>
            </a:r>
          </a:p>
          <a:p>
            <a:pPr marL="0" indent="0">
              <a:buNone/>
            </a:pPr>
            <a:r>
              <a:rPr lang="en-US" sz="2400" dirty="0">
                <a:latin typeface="Helvetica" pitchFamily="2" charset="0"/>
              </a:rPr>
              <a:t>Time 3: $3		Time 3: $4</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205038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 How Much and When?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14375" y="1871663"/>
            <a:ext cx="10058400" cy="4011186"/>
          </a:xfrm>
        </p:spPr>
        <p:txBody>
          <a:bodyPr>
            <a:normAutofit/>
          </a:bodyPr>
          <a:lstStyle/>
          <a:p>
            <a:r>
              <a:rPr lang="en-US" sz="2400" dirty="0">
                <a:latin typeface="Helvetica" pitchFamily="2" charset="0"/>
              </a:rPr>
              <a:t>Which is better?</a:t>
            </a:r>
          </a:p>
          <a:p>
            <a:pPr marL="0" indent="0">
              <a:buNone/>
            </a:pPr>
            <a:r>
              <a:rPr lang="en-US" sz="2400" dirty="0">
                <a:latin typeface="Helvetica" pitchFamily="2" charset="0"/>
              </a:rPr>
              <a:t>Time 1: $1		</a:t>
            </a:r>
            <a:r>
              <a:rPr lang="en-US" sz="2400" dirty="0">
                <a:solidFill>
                  <a:srgbClr val="FF0000"/>
                </a:solidFill>
                <a:latin typeface="Helvetica" pitchFamily="2" charset="0"/>
              </a:rPr>
              <a:t>Time 1: $2</a:t>
            </a:r>
          </a:p>
          <a:p>
            <a:pPr marL="0" indent="0">
              <a:buNone/>
            </a:pPr>
            <a:r>
              <a:rPr lang="en-US" sz="2400" dirty="0">
                <a:latin typeface="Helvetica" pitchFamily="2" charset="0"/>
              </a:rPr>
              <a:t>Time 2: $2	or	</a:t>
            </a:r>
            <a:r>
              <a:rPr lang="en-US" sz="2400" dirty="0">
                <a:solidFill>
                  <a:srgbClr val="FF0000"/>
                </a:solidFill>
                <a:latin typeface="Helvetica" pitchFamily="2" charset="0"/>
              </a:rPr>
              <a:t>Time 2: $3</a:t>
            </a:r>
          </a:p>
          <a:p>
            <a:pPr marL="0" indent="0">
              <a:buNone/>
            </a:pPr>
            <a:r>
              <a:rPr lang="en-US" sz="2400" dirty="0">
                <a:latin typeface="Helvetica" pitchFamily="2" charset="0"/>
              </a:rPr>
              <a:t>Time 3: $3		</a:t>
            </a:r>
            <a:r>
              <a:rPr lang="en-US" sz="2400" dirty="0">
                <a:solidFill>
                  <a:srgbClr val="FF0000"/>
                </a:solidFill>
                <a:latin typeface="Helvetica" pitchFamily="2" charset="0"/>
              </a:rPr>
              <a:t>Time 3: $4</a:t>
            </a:r>
            <a:endParaRPr lang="en-US" sz="2200" dirty="0">
              <a:solidFill>
                <a:srgbClr val="FF0000"/>
              </a:solidFill>
              <a:latin typeface="Helvetica" pitchFamily="2" charset="0"/>
            </a:endParaRPr>
          </a:p>
          <a:p>
            <a:endParaRPr lang="en-US" sz="2400" dirty="0">
              <a:latin typeface="Helvetica" pitchFamily="2" charset="0"/>
            </a:endParaRPr>
          </a:p>
          <a:p>
            <a:endParaRPr lang="en-US" sz="2400" dirty="0">
              <a:latin typeface="Helvetica" pitchFamily="2" charset="0"/>
            </a:endParaRPr>
          </a:p>
        </p:txBody>
      </p:sp>
      <p:cxnSp>
        <p:nvCxnSpPr>
          <p:cNvPr id="4" name="Straight Arrow Connector 3">
            <a:extLst>
              <a:ext uri="{FF2B5EF4-FFF2-40B4-BE49-F238E27FC236}">
                <a16:creationId xmlns:a16="http://schemas.microsoft.com/office/drawing/2014/main" id="{A70E6F8D-CC25-CC4D-97A9-1C60694C40E1}"/>
              </a:ext>
            </a:extLst>
          </p:cNvPr>
          <p:cNvCxnSpPr>
            <a:cxnSpLocks/>
          </p:cNvCxnSpPr>
          <p:nvPr/>
        </p:nvCxnSpPr>
        <p:spPr>
          <a:xfrm flipH="1">
            <a:off x="5628177" y="3254591"/>
            <a:ext cx="102979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E9D445-4D2A-BA44-975B-0DB2FBE6A14B}"/>
              </a:ext>
            </a:extLst>
          </p:cNvPr>
          <p:cNvSpPr txBox="1"/>
          <p:nvPr/>
        </p:nvSpPr>
        <p:spPr>
          <a:xfrm>
            <a:off x="6657975" y="2808315"/>
            <a:ext cx="2300288" cy="892552"/>
          </a:xfrm>
          <a:prstGeom prst="rect">
            <a:avLst/>
          </a:prstGeom>
          <a:noFill/>
        </p:spPr>
        <p:txBody>
          <a:bodyPr wrap="square" rtlCol="0">
            <a:spAutoFit/>
          </a:bodyPr>
          <a:lstStyle/>
          <a:p>
            <a:r>
              <a:rPr lang="en-US" sz="2600" dirty="0">
                <a:solidFill>
                  <a:srgbClr val="FF0000"/>
                </a:solidFill>
                <a:latin typeface="Helvetica" pitchFamily="2" charset="0"/>
              </a:rPr>
              <a:t>More is better than less!</a:t>
            </a:r>
          </a:p>
        </p:txBody>
      </p:sp>
    </p:spTree>
    <p:extLst>
      <p:ext uri="{BB962C8B-B14F-4D97-AF65-F5344CB8AC3E}">
        <p14:creationId xmlns:p14="http://schemas.microsoft.com/office/powerpoint/2010/main" val="2770429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 How Much and When?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14375" y="1871663"/>
            <a:ext cx="10058400" cy="4011186"/>
          </a:xfrm>
        </p:spPr>
        <p:txBody>
          <a:bodyPr>
            <a:normAutofit fontScale="92500" lnSpcReduction="10000"/>
          </a:bodyPr>
          <a:lstStyle/>
          <a:p>
            <a:r>
              <a:rPr lang="en-US" sz="2400" dirty="0">
                <a:latin typeface="Helvetica" pitchFamily="2" charset="0"/>
              </a:rPr>
              <a:t>Which is better?</a:t>
            </a:r>
          </a:p>
          <a:p>
            <a:pPr marL="0" indent="0">
              <a:buNone/>
            </a:pPr>
            <a:r>
              <a:rPr lang="en-US" sz="2400" dirty="0">
                <a:latin typeface="Helvetica" pitchFamily="2" charset="0"/>
              </a:rPr>
              <a:t>Time 1: $1		</a:t>
            </a:r>
            <a:r>
              <a:rPr lang="en-US" sz="2400" dirty="0">
                <a:solidFill>
                  <a:srgbClr val="FF0000"/>
                </a:solidFill>
                <a:latin typeface="Helvetica" pitchFamily="2" charset="0"/>
              </a:rPr>
              <a:t>Time 1: $2</a:t>
            </a:r>
          </a:p>
          <a:p>
            <a:pPr marL="0" indent="0">
              <a:buNone/>
            </a:pPr>
            <a:r>
              <a:rPr lang="en-US" sz="2400" dirty="0">
                <a:latin typeface="Helvetica" pitchFamily="2" charset="0"/>
              </a:rPr>
              <a:t>Time 2: $2	or	</a:t>
            </a:r>
            <a:r>
              <a:rPr lang="en-US" sz="2400" dirty="0">
                <a:solidFill>
                  <a:srgbClr val="FF0000"/>
                </a:solidFill>
                <a:latin typeface="Helvetica" pitchFamily="2" charset="0"/>
              </a:rPr>
              <a:t>Time 2: $3</a:t>
            </a:r>
          </a:p>
          <a:p>
            <a:pPr marL="0" indent="0">
              <a:buNone/>
            </a:pPr>
            <a:r>
              <a:rPr lang="en-US" sz="2400" dirty="0">
                <a:latin typeface="Helvetica" pitchFamily="2" charset="0"/>
              </a:rPr>
              <a:t>Time 3: $3		</a:t>
            </a:r>
            <a:r>
              <a:rPr lang="en-US" sz="2400" dirty="0">
                <a:solidFill>
                  <a:srgbClr val="FF0000"/>
                </a:solidFill>
                <a:latin typeface="Helvetica" pitchFamily="2" charset="0"/>
              </a:rPr>
              <a:t>Time 3: $4</a:t>
            </a:r>
            <a:endParaRPr lang="en-US" sz="2200" dirty="0">
              <a:solidFill>
                <a:srgbClr val="FF0000"/>
              </a:solidFill>
              <a:latin typeface="Helvetica" pitchFamily="2" charset="0"/>
            </a:endParaRPr>
          </a:p>
          <a:p>
            <a:r>
              <a:rPr lang="en-US" sz="2400" b="1" dirty="0">
                <a:solidFill>
                  <a:schemeClr val="accent1"/>
                </a:solidFill>
                <a:latin typeface="Helvetica" pitchFamily="2" charset="0"/>
              </a:rPr>
              <a:t>Which is better?</a:t>
            </a:r>
          </a:p>
          <a:p>
            <a:pPr marL="0" indent="0">
              <a:buNone/>
            </a:pPr>
            <a:r>
              <a:rPr lang="en-US" sz="2400" dirty="0">
                <a:latin typeface="Helvetica" pitchFamily="2" charset="0"/>
              </a:rPr>
              <a:t>Time 1: $0		Time 1: $3</a:t>
            </a:r>
          </a:p>
          <a:p>
            <a:pPr marL="0" indent="0">
              <a:buNone/>
            </a:pPr>
            <a:r>
              <a:rPr lang="en-US" sz="2400" dirty="0">
                <a:latin typeface="Helvetica" pitchFamily="2" charset="0"/>
              </a:rPr>
              <a:t>Time 2: $0	or	Time 2: $0</a:t>
            </a:r>
          </a:p>
          <a:p>
            <a:pPr marL="0" indent="0">
              <a:buNone/>
            </a:pPr>
            <a:r>
              <a:rPr lang="en-US" sz="2400" dirty="0">
                <a:latin typeface="Helvetica" pitchFamily="2" charset="0"/>
              </a:rPr>
              <a:t>Time 3: $3		Time 3: $0</a:t>
            </a:r>
          </a:p>
          <a:p>
            <a:endParaRPr lang="en-US" sz="2400" dirty="0">
              <a:latin typeface="Helvetica" pitchFamily="2" charset="0"/>
            </a:endParaRPr>
          </a:p>
        </p:txBody>
      </p:sp>
      <p:cxnSp>
        <p:nvCxnSpPr>
          <p:cNvPr id="4" name="Straight Arrow Connector 3">
            <a:extLst>
              <a:ext uri="{FF2B5EF4-FFF2-40B4-BE49-F238E27FC236}">
                <a16:creationId xmlns:a16="http://schemas.microsoft.com/office/drawing/2014/main" id="{A70E6F8D-CC25-CC4D-97A9-1C60694C40E1}"/>
              </a:ext>
            </a:extLst>
          </p:cNvPr>
          <p:cNvCxnSpPr>
            <a:cxnSpLocks/>
          </p:cNvCxnSpPr>
          <p:nvPr/>
        </p:nvCxnSpPr>
        <p:spPr>
          <a:xfrm flipH="1">
            <a:off x="5628177" y="3254591"/>
            <a:ext cx="102979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81CFED-D609-1D4C-8A48-8F412D1EBC1D}"/>
              </a:ext>
            </a:extLst>
          </p:cNvPr>
          <p:cNvSpPr txBox="1"/>
          <p:nvPr/>
        </p:nvSpPr>
        <p:spPr>
          <a:xfrm>
            <a:off x="6657975" y="2808315"/>
            <a:ext cx="2300288" cy="892552"/>
          </a:xfrm>
          <a:prstGeom prst="rect">
            <a:avLst/>
          </a:prstGeom>
          <a:noFill/>
        </p:spPr>
        <p:txBody>
          <a:bodyPr wrap="square" rtlCol="0">
            <a:spAutoFit/>
          </a:bodyPr>
          <a:lstStyle/>
          <a:p>
            <a:r>
              <a:rPr lang="en-US" sz="2600" dirty="0">
                <a:solidFill>
                  <a:srgbClr val="FF0000"/>
                </a:solidFill>
                <a:latin typeface="Helvetica" pitchFamily="2" charset="0"/>
              </a:rPr>
              <a:t>More is better than less!</a:t>
            </a:r>
          </a:p>
        </p:txBody>
      </p:sp>
    </p:spTree>
    <p:extLst>
      <p:ext uri="{BB962C8B-B14F-4D97-AF65-F5344CB8AC3E}">
        <p14:creationId xmlns:p14="http://schemas.microsoft.com/office/powerpoint/2010/main" val="3542678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Reward: How Much and When?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714375" y="1871663"/>
            <a:ext cx="10058400" cy="4011186"/>
          </a:xfrm>
        </p:spPr>
        <p:txBody>
          <a:bodyPr>
            <a:normAutofit fontScale="92500" lnSpcReduction="10000"/>
          </a:bodyPr>
          <a:lstStyle/>
          <a:p>
            <a:r>
              <a:rPr lang="en-US" sz="2400" dirty="0">
                <a:latin typeface="Helvetica" pitchFamily="2" charset="0"/>
              </a:rPr>
              <a:t>Which is better?</a:t>
            </a:r>
          </a:p>
          <a:p>
            <a:pPr marL="0" indent="0">
              <a:buNone/>
            </a:pPr>
            <a:r>
              <a:rPr lang="en-US" sz="2400" dirty="0">
                <a:latin typeface="Helvetica" pitchFamily="2" charset="0"/>
              </a:rPr>
              <a:t>Time 1: $1		</a:t>
            </a:r>
            <a:r>
              <a:rPr lang="en-US" sz="2400" dirty="0">
                <a:solidFill>
                  <a:srgbClr val="FF0000"/>
                </a:solidFill>
                <a:latin typeface="Helvetica" pitchFamily="2" charset="0"/>
              </a:rPr>
              <a:t>Time 1: $2</a:t>
            </a:r>
          </a:p>
          <a:p>
            <a:pPr marL="0" indent="0">
              <a:buNone/>
            </a:pPr>
            <a:r>
              <a:rPr lang="en-US" sz="2400" dirty="0">
                <a:latin typeface="Helvetica" pitchFamily="2" charset="0"/>
              </a:rPr>
              <a:t>Time 2: $2	or	</a:t>
            </a:r>
            <a:r>
              <a:rPr lang="en-US" sz="2400" dirty="0">
                <a:solidFill>
                  <a:srgbClr val="FF0000"/>
                </a:solidFill>
                <a:latin typeface="Helvetica" pitchFamily="2" charset="0"/>
              </a:rPr>
              <a:t>Time 2: $3</a:t>
            </a:r>
          </a:p>
          <a:p>
            <a:pPr marL="0" indent="0">
              <a:buNone/>
            </a:pPr>
            <a:r>
              <a:rPr lang="en-US" sz="2400" dirty="0">
                <a:latin typeface="Helvetica" pitchFamily="2" charset="0"/>
              </a:rPr>
              <a:t>Time 3: $3		</a:t>
            </a:r>
            <a:r>
              <a:rPr lang="en-US" sz="2400" dirty="0">
                <a:solidFill>
                  <a:srgbClr val="FF0000"/>
                </a:solidFill>
                <a:latin typeface="Helvetica" pitchFamily="2" charset="0"/>
              </a:rPr>
              <a:t>Time 3: $4</a:t>
            </a:r>
            <a:endParaRPr lang="en-US" sz="2200" dirty="0">
              <a:solidFill>
                <a:srgbClr val="FF0000"/>
              </a:solidFill>
              <a:latin typeface="Helvetica" pitchFamily="2" charset="0"/>
            </a:endParaRPr>
          </a:p>
          <a:p>
            <a:r>
              <a:rPr lang="en-US" sz="2400" dirty="0">
                <a:latin typeface="Helvetica" pitchFamily="2" charset="0"/>
              </a:rPr>
              <a:t>Which is better?</a:t>
            </a:r>
          </a:p>
          <a:p>
            <a:pPr marL="0" indent="0">
              <a:buNone/>
            </a:pPr>
            <a:r>
              <a:rPr lang="en-US" sz="2400" dirty="0">
                <a:latin typeface="Helvetica" pitchFamily="2" charset="0"/>
              </a:rPr>
              <a:t>Time 1: $0		</a:t>
            </a:r>
            <a:r>
              <a:rPr lang="en-US" sz="2400" dirty="0">
                <a:solidFill>
                  <a:srgbClr val="FF0000"/>
                </a:solidFill>
                <a:latin typeface="Helvetica" pitchFamily="2" charset="0"/>
              </a:rPr>
              <a:t>Time 1: $3</a:t>
            </a:r>
          </a:p>
          <a:p>
            <a:pPr marL="0" indent="0">
              <a:buNone/>
            </a:pPr>
            <a:r>
              <a:rPr lang="en-US" sz="2400" dirty="0">
                <a:latin typeface="Helvetica" pitchFamily="2" charset="0"/>
              </a:rPr>
              <a:t>Time 2: $0	or	</a:t>
            </a:r>
            <a:r>
              <a:rPr lang="en-US" sz="2400" dirty="0">
                <a:solidFill>
                  <a:srgbClr val="FF0000"/>
                </a:solidFill>
                <a:latin typeface="Helvetica" pitchFamily="2" charset="0"/>
              </a:rPr>
              <a:t>Time 2: $0</a:t>
            </a:r>
          </a:p>
          <a:p>
            <a:pPr marL="0" indent="0">
              <a:buNone/>
            </a:pPr>
            <a:r>
              <a:rPr lang="en-US" sz="2400" dirty="0">
                <a:latin typeface="Helvetica" pitchFamily="2" charset="0"/>
              </a:rPr>
              <a:t>Time 3: $3		</a:t>
            </a:r>
            <a:r>
              <a:rPr lang="en-US" sz="2400" dirty="0">
                <a:solidFill>
                  <a:srgbClr val="FF0000"/>
                </a:solidFill>
                <a:latin typeface="Helvetica" pitchFamily="2" charset="0"/>
              </a:rPr>
              <a:t>Time 3: $0</a:t>
            </a:r>
          </a:p>
          <a:p>
            <a:endParaRPr lang="en-US" sz="2400" dirty="0">
              <a:latin typeface="Helvetica" pitchFamily="2" charset="0"/>
            </a:endParaRPr>
          </a:p>
        </p:txBody>
      </p:sp>
      <p:cxnSp>
        <p:nvCxnSpPr>
          <p:cNvPr id="4" name="Straight Arrow Connector 3">
            <a:extLst>
              <a:ext uri="{FF2B5EF4-FFF2-40B4-BE49-F238E27FC236}">
                <a16:creationId xmlns:a16="http://schemas.microsoft.com/office/drawing/2014/main" id="{A70E6F8D-CC25-CC4D-97A9-1C60694C40E1}"/>
              </a:ext>
            </a:extLst>
          </p:cNvPr>
          <p:cNvCxnSpPr>
            <a:cxnSpLocks/>
          </p:cNvCxnSpPr>
          <p:nvPr/>
        </p:nvCxnSpPr>
        <p:spPr>
          <a:xfrm flipH="1">
            <a:off x="5628177" y="3254591"/>
            <a:ext cx="102979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81CFED-D609-1D4C-8A48-8F412D1EBC1D}"/>
              </a:ext>
            </a:extLst>
          </p:cNvPr>
          <p:cNvSpPr txBox="1"/>
          <p:nvPr/>
        </p:nvSpPr>
        <p:spPr>
          <a:xfrm>
            <a:off x="6657975" y="2808315"/>
            <a:ext cx="2300288" cy="892552"/>
          </a:xfrm>
          <a:prstGeom prst="rect">
            <a:avLst/>
          </a:prstGeom>
          <a:noFill/>
        </p:spPr>
        <p:txBody>
          <a:bodyPr wrap="square" rtlCol="0">
            <a:spAutoFit/>
          </a:bodyPr>
          <a:lstStyle/>
          <a:p>
            <a:r>
              <a:rPr lang="en-US" sz="2600" dirty="0">
                <a:solidFill>
                  <a:srgbClr val="FF0000"/>
                </a:solidFill>
                <a:latin typeface="Helvetica" pitchFamily="2" charset="0"/>
              </a:rPr>
              <a:t>More is better than less!</a:t>
            </a:r>
          </a:p>
        </p:txBody>
      </p:sp>
      <p:cxnSp>
        <p:nvCxnSpPr>
          <p:cNvPr id="6" name="Straight Arrow Connector 5">
            <a:extLst>
              <a:ext uri="{FF2B5EF4-FFF2-40B4-BE49-F238E27FC236}">
                <a16:creationId xmlns:a16="http://schemas.microsoft.com/office/drawing/2014/main" id="{2D3F296F-C57D-AD45-B499-00BA9D44A4C7}"/>
              </a:ext>
            </a:extLst>
          </p:cNvPr>
          <p:cNvCxnSpPr>
            <a:cxnSpLocks/>
          </p:cNvCxnSpPr>
          <p:nvPr/>
        </p:nvCxnSpPr>
        <p:spPr>
          <a:xfrm flipH="1">
            <a:off x="5628177" y="5014995"/>
            <a:ext cx="102979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806CE2-E121-2140-ACFF-35D20AE83CB0}"/>
              </a:ext>
            </a:extLst>
          </p:cNvPr>
          <p:cNvSpPr txBox="1"/>
          <p:nvPr/>
        </p:nvSpPr>
        <p:spPr>
          <a:xfrm>
            <a:off x="6657975" y="4568719"/>
            <a:ext cx="2628900" cy="892552"/>
          </a:xfrm>
          <a:prstGeom prst="rect">
            <a:avLst/>
          </a:prstGeom>
          <a:noFill/>
        </p:spPr>
        <p:txBody>
          <a:bodyPr wrap="square" rtlCol="0">
            <a:spAutoFit/>
          </a:bodyPr>
          <a:lstStyle/>
          <a:p>
            <a:r>
              <a:rPr lang="en-US" sz="2600" dirty="0">
                <a:solidFill>
                  <a:srgbClr val="FF0000"/>
                </a:solidFill>
                <a:latin typeface="Helvetica" pitchFamily="2" charset="0"/>
              </a:rPr>
              <a:t>Sooner is better than later!</a:t>
            </a:r>
          </a:p>
        </p:txBody>
      </p:sp>
    </p:spTree>
    <p:extLst>
      <p:ext uri="{BB962C8B-B14F-4D97-AF65-F5344CB8AC3E}">
        <p14:creationId xmlns:p14="http://schemas.microsoft.com/office/powerpoint/2010/main" val="4124164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Grid World – Setting the Stage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a:bodyPr>
          <a:lstStyle/>
          <a:p>
            <a:r>
              <a:rPr lang="en-US" sz="2400" dirty="0">
                <a:latin typeface="Helvetica" pitchFamily="2" charset="0"/>
              </a:rPr>
              <a:t>Using the parlance of environments from so very long ago…</a:t>
            </a:r>
          </a:p>
          <a:p>
            <a:pPr marL="0" indent="0">
              <a:buNone/>
            </a:pPr>
            <a:endParaRPr lang="en-US" sz="2400" dirty="0">
              <a:latin typeface="Helvetica" pitchFamily="2" charset="0"/>
            </a:endParaRPr>
          </a:p>
          <a:p>
            <a:endParaRPr lang="en-US" sz="2400" dirty="0">
              <a:latin typeface="Helvetica" pitchFamily="2" charset="0"/>
            </a:endParaRPr>
          </a:p>
        </p:txBody>
      </p:sp>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sp>
        <p:nvSpPr>
          <p:cNvPr id="22" name="TextBox 21">
            <a:extLst>
              <a:ext uri="{FF2B5EF4-FFF2-40B4-BE49-F238E27FC236}">
                <a16:creationId xmlns:a16="http://schemas.microsoft.com/office/drawing/2014/main" id="{A60A5303-81D3-3B44-8432-5341EB88A617}"/>
              </a:ext>
            </a:extLst>
          </p:cNvPr>
          <p:cNvSpPr txBox="1"/>
          <p:nvPr/>
        </p:nvSpPr>
        <p:spPr>
          <a:xfrm>
            <a:off x="7687339" y="2927118"/>
            <a:ext cx="2109873" cy="3477875"/>
          </a:xfrm>
          <a:prstGeom prst="rect">
            <a:avLst/>
          </a:prstGeom>
          <a:noFill/>
        </p:spPr>
        <p:txBody>
          <a:bodyPr wrap="none" rtlCol="0">
            <a:spAutoFit/>
          </a:bodyPr>
          <a:lstStyle/>
          <a:p>
            <a:r>
              <a:rPr lang="en-US" sz="2000" dirty="0">
                <a:latin typeface="Helvetica" pitchFamily="2" charset="0"/>
              </a:rPr>
              <a:t>Fully Observable</a:t>
            </a:r>
          </a:p>
          <a:p>
            <a:endParaRPr lang="en-US" sz="2000" dirty="0">
              <a:latin typeface="Helvetica" pitchFamily="2" charset="0"/>
            </a:endParaRPr>
          </a:p>
          <a:p>
            <a:r>
              <a:rPr lang="en-US" sz="2000" dirty="0">
                <a:latin typeface="Helvetica" pitchFamily="2" charset="0"/>
              </a:rPr>
              <a:t>Single Agent</a:t>
            </a:r>
          </a:p>
          <a:p>
            <a:endParaRPr lang="en-US" sz="2000" dirty="0">
              <a:latin typeface="Helvetica" pitchFamily="2" charset="0"/>
            </a:endParaRPr>
          </a:p>
          <a:p>
            <a:r>
              <a:rPr lang="en-US" sz="2000" dirty="0">
                <a:latin typeface="Helvetica" pitchFamily="2" charset="0"/>
              </a:rPr>
              <a:t>Deterministic</a:t>
            </a:r>
          </a:p>
          <a:p>
            <a:endParaRPr lang="en-US" sz="2000" dirty="0">
              <a:latin typeface="Helvetica" pitchFamily="2" charset="0"/>
            </a:endParaRPr>
          </a:p>
          <a:p>
            <a:r>
              <a:rPr lang="en-US" sz="2000" dirty="0">
                <a:latin typeface="Helvetica" pitchFamily="2" charset="0"/>
              </a:rPr>
              <a:t>Sequential</a:t>
            </a:r>
          </a:p>
          <a:p>
            <a:endParaRPr lang="en-US" sz="2000" dirty="0">
              <a:latin typeface="Helvetica" pitchFamily="2" charset="0"/>
            </a:endParaRPr>
          </a:p>
          <a:p>
            <a:r>
              <a:rPr lang="en-US" sz="2000" dirty="0">
                <a:latin typeface="Helvetica" pitchFamily="2" charset="0"/>
              </a:rPr>
              <a:t>Static</a:t>
            </a:r>
          </a:p>
          <a:p>
            <a:endParaRPr lang="en-US" sz="2000" dirty="0">
              <a:latin typeface="Helvetica" pitchFamily="2" charset="0"/>
            </a:endParaRPr>
          </a:p>
          <a:p>
            <a:r>
              <a:rPr lang="en-US" sz="2000" dirty="0">
                <a:latin typeface="Helvetica" pitchFamily="2" charset="0"/>
              </a:rPr>
              <a:t>Discrete</a:t>
            </a:r>
          </a:p>
        </p:txBody>
      </p:sp>
      <p:sp>
        <p:nvSpPr>
          <p:cNvPr id="23" name="TextBox 22">
            <a:extLst>
              <a:ext uri="{FF2B5EF4-FFF2-40B4-BE49-F238E27FC236}">
                <a16:creationId xmlns:a16="http://schemas.microsoft.com/office/drawing/2014/main" id="{FD453E3A-925F-A147-8CBC-C1F5B553B323}"/>
              </a:ext>
            </a:extLst>
          </p:cNvPr>
          <p:cNvSpPr txBox="1"/>
          <p:nvPr/>
        </p:nvSpPr>
        <p:spPr>
          <a:xfrm>
            <a:off x="5718905" y="2927118"/>
            <a:ext cx="1880643" cy="3477875"/>
          </a:xfrm>
          <a:prstGeom prst="rect">
            <a:avLst/>
          </a:prstGeom>
          <a:noFill/>
        </p:spPr>
        <p:txBody>
          <a:bodyPr wrap="none" rtlCol="0">
            <a:spAutoFit/>
          </a:bodyPr>
          <a:lstStyle/>
          <a:p>
            <a:r>
              <a:rPr lang="en-US" sz="2000" dirty="0">
                <a:latin typeface="Helvetica" pitchFamily="2" charset="0"/>
              </a:rPr>
              <a:t>Observable: </a:t>
            </a:r>
          </a:p>
          <a:p>
            <a:endParaRPr lang="en-US" sz="2000" dirty="0">
              <a:latin typeface="Helvetica" pitchFamily="2" charset="0"/>
            </a:endParaRPr>
          </a:p>
          <a:p>
            <a:r>
              <a:rPr lang="en-US" sz="2000" dirty="0">
                <a:latin typeface="Helvetica" pitchFamily="2" charset="0"/>
              </a:rPr>
              <a:t>Agents:</a:t>
            </a:r>
          </a:p>
          <a:p>
            <a:endParaRPr lang="en-US" sz="2000" dirty="0">
              <a:latin typeface="Helvetica" pitchFamily="2" charset="0"/>
            </a:endParaRPr>
          </a:p>
          <a:p>
            <a:r>
              <a:rPr lang="en-US" sz="2000" dirty="0">
                <a:latin typeface="Helvetica" pitchFamily="2" charset="0"/>
              </a:rPr>
              <a:t>Deterministic?:</a:t>
            </a:r>
          </a:p>
          <a:p>
            <a:endParaRPr lang="en-US" sz="2000" dirty="0">
              <a:latin typeface="Helvetica" pitchFamily="2" charset="0"/>
            </a:endParaRPr>
          </a:p>
          <a:p>
            <a:r>
              <a:rPr lang="en-US" sz="2000" dirty="0">
                <a:latin typeface="Helvetica" pitchFamily="2" charset="0"/>
              </a:rPr>
              <a:t>Episodic?:</a:t>
            </a:r>
          </a:p>
          <a:p>
            <a:endParaRPr lang="en-US" sz="2000" dirty="0">
              <a:latin typeface="Helvetica" pitchFamily="2" charset="0"/>
            </a:endParaRPr>
          </a:p>
          <a:p>
            <a:r>
              <a:rPr lang="en-US" sz="2000" dirty="0">
                <a:latin typeface="Helvetica" pitchFamily="2" charset="0"/>
              </a:rPr>
              <a:t>Static?:</a:t>
            </a:r>
          </a:p>
          <a:p>
            <a:endParaRPr lang="en-US" sz="2000" dirty="0">
              <a:latin typeface="Helvetica" pitchFamily="2" charset="0"/>
            </a:endParaRPr>
          </a:p>
          <a:p>
            <a:r>
              <a:rPr lang="en-US" sz="2000" dirty="0">
                <a:latin typeface="Helvetica" pitchFamily="2" charset="0"/>
              </a:rPr>
              <a:t>Discrete?:</a:t>
            </a:r>
          </a:p>
        </p:txBody>
      </p:sp>
    </p:spTree>
    <p:extLst>
      <p:ext uri="{BB962C8B-B14F-4D97-AF65-F5344CB8AC3E}">
        <p14:creationId xmlns:p14="http://schemas.microsoft.com/office/powerpoint/2010/main" val="27731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dissolv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dissolve">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animEffect transition="in" filter="dissolve">
                                      <p:cBhvr>
                                        <p:cTn id="17" dur="500"/>
                                        <p:tgtEl>
                                          <p:spTgt spid="2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xEl>
                                              <p:pRg st="6" end="6"/>
                                            </p:txEl>
                                          </p:spTgt>
                                        </p:tgtEl>
                                        <p:attrNameLst>
                                          <p:attrName>style.visibility</p:attrName>
                                        </p:attrNameLst>
                                      </p:cBhvr>
                                      <p:to>
                                        <p:strVal val="visible"/>
                                      </p:to>
                                    </p:set>
                                    <p:animEffect transition="in" filter="dissolve">
                                      <p:cBhvr>
                                        <p:cTn id="22" dur="500"/>
                                        <p:tgtEl>
                                          <p:spTgt spid="2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2">
                                            <p:txEl>
                                              <p:pRg st="8" end="8"/>
                                            </p:txEl>
                                          </p:spTgt>
                                        </p:tgtEl>
                                        <p:attrNameLst>
                                          <p:attrName>style.visibility</p:attrName>
                                        </p:attrNameLst>
                                      </p:cBhvr>
                                      <p:to>
                                        <p:strVal val="visible"/>
                                      </p:to>
                                    </p:set>
                                    <p:animEffect transition="in" filter="dissolve">
                                      <p:cBhvr>
                                        <p:cTn id="27" dur="500"/>
                                        <p:tgtEl>
                                          <p:spTgt spid="2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2">
                                            <p:txEl>
                                              <p:pRg st="10" end="10"/>
                                            </p:txEl>
                                          </p:spTgt>
                                        </p:tgtEl>
                                        <p:attrNameLst>
                                          <p:attrName>style.visibility</p:attrName>
                                        </p:attrNameLst>
                                      </p:cBhvr>
                                      <p:to>
                                        <p:strVal val="visible"/>
                                      </p:to>
                                    </p:set>
                                    <p:animEffect transition="in" filter="dissolve">
                                      <p:cBhvr>
                                        <p:cTn id="32" dur="50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How to Measure Rewards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0800216" cy="1371600"/>
          </a:xfrm>
        </p:spPr>
        <p:txBody>
          <a:bodyPr>
            <a:normAutofit fontScale="92500" lnSpcReduction="10000"/>
          </a:bodyPr>
          <a:lstStyle/>
          <a:p>
            <a:r>
              <a:rPr lang="en-US" sz="2400" dirty="0">
                <a:latin typeface="Helvetica" pitchFamily="2" charset="0"/>
              </a:rPr>
              <a:t>Let’s say these are the rewards on the left, and the right represents the policy.</a:t>
            </a:r>
          </a:p>
          <a:p>
            <a:r>
              <a:rPr lang="en-US" sz="2400" dirty="0">
                <a:latin typeface="Helvetica" pitchFamily="2" charset="0"/>
              </a:rPr>
              <a:t>Never-minding about the stochasticity for a second, what do we think our ultimate reward is going to be here if the robot starts in the lower left?</a:t>
            </a:r>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73593" y="1901937"/>
            <a:ext cx="110934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65" name="Group 64">
            <a:extLst>
              <a:ext uri="{FF2B5EF4-FFF2-40B4-BE49-F238E27FC236}">
                <a16:creationId xmlns:a16="http://schemas.microsoft.com/office/drawing/2014/main" id="{0835B0F2-C3CD-E04B-BA25-561927CC5A5E}"/>
              </a:ext>
            </a:extLst>
          </p:cNvPr>
          <p:cNvGrpSpPr/>
          <p:nvPr/>
        </p:nvGrpSpPr>
        <p:grpSpPr>
          <a:xfrm>
            <a:off x="6919449" y="2582795"/>
            <a:ext cx="2351316" cy="1763487"/>
            <a:chOff x="4993055" y="2828872"/>
            <a:chExt cx="2351316" cy="1763487"/>
          </a:xfrm>
        </p:grpSpPr>
        <p:sp>
          <p:nvSpPr>
            <p:cNvPr id="66" name="Rectangle 65">
              <a:extLst>
                <a:ext uri="{FF2B5EF4-FFF2-40B4-BE49-F238E27FC236}">
                  <a16:creationId xmlns:a16="http://schemas.microsoft.com/office/drawing/2014/main" id="{6447BFB8-FE36-1143-AB44-EE6B9234613E}"/>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70350BD5-6609-F042-BEF6-D83602F7E491}"/>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8" name="Rectangle 67">
              <a:extLst>
                <a:ext uri="{FF2B5EF4-FFF2-40B4-BE49-F238E27FC236}">
                  <a16:creationId xmlns:a16="http://schemas.microsoft.com/office/drawing/2014/main" id="{CC448BFF-CFFA-0F4F-917D-CEE4A41DF299}"/>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F3366878-6759-C94B-982B-605B8FD88BD2}"/>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0" name="Rectangle 69">
              <a:extLst>
                <a:ext uri="{FF2B5EF4-FFF2-40B4-BE49-F238E27FC236}">
                  <a16:creationId xmlns:a16="http://schemas.microsoft.com/office/drawing/2014/main" id="{6CA94505-7DE8-EF42-9594-83CF7EB6BED4}"/>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A3DC7A57-B142-FC4D-877B-225A9A5249E0}"/>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2" name="Rectangle 71">
              <a:extLst>
                <a:ext uri="{FF2B5EF4-FFF2-40B4-BE49-F238E27FC236}">
                  <a16:creationId xmlns:a16="http://schemas.microsoft.com/office/drawing/2014/main" id="{CE47EAE4-D955-D240-B8B7-3F9A9AF50092}"/>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3" name="Rectangle 72">
              <a:extLst>
                <a:ext uri="{FF2B5EF4-FFF2-40B4-BE49-F238E27FC236}">
                  <a16:creationId xmlns:a16="http://schemas.microsoft.com/office/drawing/2014/main" id="{F32EF18F-01EE-7F49-B406-8EB178D3C74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4" name="Rectangle 73">
              <a:extLst>
                <a:ext uri="{FF2B5EF4-FFF2-40B4-BE49-F238E27FC236}">
                  <a16:creationId xmlns:a16="http://schemas.microsoft.com/office/drawing/2014/main" id="{6F40EB45-DFD6-4240-840E-A82C011B421A}"/>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5" name="Rectangle 74">
              <a:extLst>
                <a:ext uri="{FF2B5EF4-FFF2-40B4-BE49-F238E27FC236}">
                  <a16:creationId xmlns:a16="http://schemas.microsoft.com/office/drawing/2014/main" id="{70F5BF98-AAA8-D44F-BB96-589A2AD359A2}"/>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6" name="Rectangle 75">
              <a:extLst>
                <a:ext uri="{FF2B5EF4-FFF2-40B4-BE49-F238E27FC236}">
                  <a16:creationId xmlns:a16="http://schemas.microsoft.com/office/drawing/2014/main" id="{B9B462B0-D65D-1841-98F8-C4137FEC1315}"/>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7" name="Rectangle 76">
              <a:extLst>
                <a:ext uri="{FF2B5EF4-FFF2-40B4-BE49-F238E27FC236}">
                  <a16:creationId xmlns:a16="http://schemas.microsoft.com/office/drawing/2014/main" id="{E985E4BC-F6E0-B140-8636-1924A34DDE45}"/>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78" name="Straight Arrow Connector 77">
              <a:extLst>
                <a:ext uri="{FF2B5EF4-FFF2-40B4-BE49-F238E27FC236}">
                  <a16:creationId xmlns:a16="http://schemas.microsoft.com/office/drawing/2014/main" id="{E24586D8-AFFA-F04D-AA39-A148E39BDE59}"/>
                </a:ext>
              </a:extLst>
            </p:cNvPr>
            <p:cNvCxnSpPr/>
            <p:nvPr/>
          </p:nvCxnSpPr>
          <p:spPr>
            <a:xfrm flipV="1">
              <a:off x="5272196"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FDAA5B-279B-E74D-B07D-962CE30F3FC5}"/>
                </a:ext>
              </a:extLst>
            </p:cNvPr>
            <p:cNvCxnSpPr/>
            <p:nvPr/>
          </p:nvCxnSpPr>
          <p:spPr>
            <a:xfrm flipV="1">
              <a:off x="5272196" y="3516848"/>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2EC1531-8AC9-DD4A-98D4-FBEF9406B33D}"/>
                </a:ext>
              </a:extLst>
            </p:cNvPr>
            <p:cNvCxnSpPr/>
            <p:nvPr/>
          </p:nvCxnSpPr>
          <p:spPr>
            <a:xfrm rot="5400000" flipV="1">
              <a:off x="5272196"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441481-1B8F-2748-A634-EE5DF2377B19}"/>
                </a:ext>
              </a:extLst>
            </p:cNvPr>
            <p:cNvCxnSpPr/>
            <p:nvPr/>
          </p:nvCxnSpPr>
          <p:spPr>
            <a:xfrm rot="5400000" flipV="1">
              <a:off x="5879590" y="2943826"/>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FA5D8A7-5159-F740-8E3B-F238D3381DB5}"/>
                </a:ext>
              </a:extLst>
            </p:cNvPr>
            <p:cNvCxnSpPr/>
            <p:nvPr/>
          </p:nvCxnSpPr>
          <p:spPr>
            <a:xfrm rot="5400000" flipV="1">
              <a:off x="6464807" y="2943825"/>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0B89CBC-C5D2-CB48-BDAC-61F6D68A9294}"/>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D67E697-84E3-8647-9B3B-3CDDE9EAED4D}"/>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96B972-F4F3-1D44-85DF-89BC90254CF5}"/>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95A39FC-4990-8048-9993-C7311C56EBD3}"/>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4BBC48D4-F389-2548-B7E6-9BDCB4CF6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71" y="3801188"/>
            <a:ext cx="534555" cy="534555"/>
          </a:xfrm>
          <a:prstGeom prst="rect">
            <a:avLst/>
          </a:prstGeom>
        </p:spPr>
      </p:pic>
    </p:spTree>
    <p:extLst>
      <p:ext uri="{BB962C8B-B14F-4D97-AF65-F5344CB8AC3E}">
        <p14:creationId xmlns:p14="http://schemas.microsoft.com/office/powerpoint/2010/main" val="1955782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How to Measure Rewards: Additive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57213" y="4511249"/>
            <a:ext cx="11372850" cy="2046714"/>
          </a:xfrm>
        </p:spPr>
        <p:txBody>
          <a:bodyPr>
            <a:normAutofit lnSpcReduction="10000"/>
          </a:bodyPr>
          <a:lstStyle/>
          <a:p>
            <a:r>
              <a:rPr lang="en-US" sz="2400" dirty="0">
                <a:latin typeface="Helvetica" pitchFamily="2" charset="0"/>
              </a:rPr>
              <a:t>One way to measure it is to simply add up all of the rewards on the path you think you are going to take.</a:t>
            </a:r>
          </a:p>
          <a:p>
            <a:r>
              <a:rPr lang="en-US" sz="2400" dirty="0">
                <a:latin typeface="Helvetica" pitchFamily="2" charset="0"/>
              </a:rPr>
              <a:t>Here, that would be -1 + -1+ -1+ -1 + -1 + 100 = 95. </a:t>
            </a:r>
          </a:p>
          <a:p>
            <a:r>
              <a:rPr lang="en-US" sz="2400" dirty="0">
                <a:latin typeface="Helvetica" pitchFamily="2" charset="0"/>
              </a:rPr>
              <a:t>But that isn’t taking into account “sooner is better than later”</a:t>
            </a:r>
          </a:p>
          <a:p>
            <a:endParaRPr lang="en-US" sz="24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73593" y="1901937"/>
            <a:ext cx="110934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65" name="Group 64">
            <a:extLst>
              <a:ext uri="{FF2B5EF4-FFF2-40B4-BE49-F238E27FC236}">
                <a16:creationId xmlns:a16="http://schemas.microsoft.com/office/drawing/2014/main" id="{0835B0F2-C3CD-E04B-BA25-561927CC5A5E}"/>
              </a:ext>
            </a:extLst>
          </p:cNvPr>
          <p:cNvGrpSpPr/>
          <p:nvPr/>
        </p:nvGrpSpPr>
        <p:grpSpPr>
          <a:xfrm>
            <a:off x="6919449" y="2582795"/>
            <a:ext cx="2351316" cy="1763487"/>
            <a:chOff x="4993055" y="2828872"/>
            <a:chExt cx="2351316" cy="1763487"/>
          </a:xfrm>
        </p:grpSpPr>
        <p:sp>
          <p:nvSpPr>
            <p:cNvPr id="66" name="Rectangle 65">
              <a:extLst>
                <a:ext uri="{FF2B5EF4-FFF2-40B4-BE49-F238E27FC236}">
                  <a16:creationId xmlns:a16="http://schemas.microsoft.com/office/drawing/2014/main" id="{6447BFB8-FE36-1143-AB44-EE6B9234613E}"/>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70350BD5-6609-F042-BEF6-D83602F7E491}"/>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8" name="Rectangle 67">
              <a:extLst>
                <a:ext uri="{FF2B5EF4-FFF2-40B4-BE49-F238E27FC236}">
                  <a16:creationId xmlns:a16="http://schemas.microsoft.com/office/drawing/2014/main" id="{CC448BFF-CFFA-0F4F-917D-CEE4A41DF299}"/>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F3366878-6759-C94B-982B-605B8FD88BD2}"/>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0" name="Rectangle 69">
              <a:extLst>
                <a:ext uri="{FF2B5EF4-FFF2-40B4-BE49-F238E27FC236}">
                  <a16:creationId xmlns:a16="http://schemas.microsoft.com/office/drawing/2014/main" id="{6CA94505-7DE8-EF42-9594-83CF7EB6BED4}"/>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A3DC7A57-B142-FC4D-877B-225A9A5249E0}"/>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2" name="Rectangle 71">
              <a:extLst>
                <a:ext uri="{FF2B5EF4-FFF2-40B4-BE49-F238E27FC236}">
                  <a16:creationId xmlns:a16="http://schemas.microsoft.com/office/drawing/2014/main" id="{CE47EAE4-D955-D240-B8B7-3F9A9AF50092}"/>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3" name="Rectangle 72">
              <a:extLst>
                <a:ext uri="{FF2B5EF4-FFF2-40B4-BE49-F238E27FC236}">
                  <a16:creationId xmlns:a16="http://schemas.microsoft.com/office/drawing/2014/main" id="{F32EF18F-01EE-7F49-B406-8EB178D3C74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4" name="Rectangle 73">
              <a:extLst>
                <a:ext uri="{FF2B5EF4-FFF2-40B4-BE49-F238E27FC236}">
                  <a16:creationId xmlns:a16="http://schemas.microsoft.com/office/drawing/2014/main" id="{6F40EB45-DFD6-4240-840E-A82C011B421A}"/>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5" name="Rectangle 74">
              <a:extLst>
                <a:ext uri="{FF2B5EF4-FFF2-40B4-BE49-F238E27FC236}">
                  <a16:creationId xmlns:a16="http://schemas.microsoft.com/office/drawing/2014/main" id="{70F5BF98-AAA8-D44F-BB96-589A2AD359A2}"/>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6" name="Rectangle 75">
              <a:extLst>
                <a:ext uri="{FF2B5EF4-FFF2-40B4-BE49-F238E27FC236}">
                  <a16:creationId xmlns:a16="http://schemas.microsoft.com/office/drawing/2014/main" id="{B9B462B0-D65D-1841-98F8-C4137FEC1315}"/>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7" name="Rectangle 76">
              <a:extLst>
                <a:ext uri="{FF2B5EF4-FFF2-40B4-BE49-F238E27FC236}">
                  <a16:creationId xmlns:a16="http://schemas.microsoft.com/office/drawing/2014/main" id="{E985E4BC-F6E0-B140-8636-1924A34DDE45}"/>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78" name="Straight Arrow Connector 77">
              <a:extLst>
                <a:ext uri="{FF2B5EF4-FFF2-40B4-BE49-F238E27FC236}">
                  <a16:creationId xmlns:a16="http://schemas.microsoft.com/office/drawing/2014/main" id="{E24586D8-AFFA-F04D-AA39-A148E39BDE59}"/>
                </a:ext>
              </a:extLst>
            </p:cNvPr>
            <p:cNvCxnSpPr/>
            <p:nvPr/>
          </p:nvCxnSpPr>
          <p:spPr>
            <a:xfrm flipV="1">
              <a:off x="5272196" y="4111871"/>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FDAA5B-279B-E74D-B07D-962CE30F3FC5}"/>
                </a:ext>
              </a:extLst>
            </p:cNvPr>
            <p:cNvCxnSpPr/>
            <p:nvPr/>
          </p:nvCxnSpPr>
          <p:spPr>
            <a:xfrm flipV="1">
              <a:off x="5272196" y="3516848"/>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2EC1531-8AC9-DD4A-98D4-FBEF9406B33D}"/>
                </a:ext>
              </a:extLst>
            </p:cNvPr>
            <p:cNvCxnSpPr/>
            <p:nvPr/>
          </p:nvCxnSpPr>
          <p:spPr>
            <a:xfrm rot="5400000" flipV="1">
              <a:off x="5272196" y="2943825"/>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441481-1B8F-2748-A634-EE5DF2377B19}"/>
                </a:ext>
              </a:extLst>
            </p:cNvPr>
            <p:cNvCxnSpPr/>
            <p:nvPr/>
          </p:nvCxnSpPr>
          <p:spPr>
            <a:xfrm rot="5400000" flipV="1">
              <a:off x="5879590" y="2943826"/>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FA5D8A7-5159-F740-8E3B-F238D3381DB5}"/>
                </a:ext>
              </a:extLst>
            </p:cNvPr>
            <p:cNvCxnSpPr/>
            <p:nvPr/>
          </p:nvCxnSpPr>
          <p:spPr>
            <a:xfrm rot="5400000" flipV="1">
              <a:off x="6464807" y="2943825"/>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0B89CBC-C5D2-CB48-BDAC-61F6D68A9294}"/>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D67E697-84E3-8647-9B3B-3CDDE9EAED4D}"/>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96B972-F4F3-1D44-85DF-89BC90254CF5}"/>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95A39FC-4990-8048-9993-C7311C56EBD3}"/>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4BBC48D4-F389-2548-B7E6-9BDCB4CF6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398" y="3826463"/>
            <a:ext cx="534555" cy="534555"/>
          </a:xfrm>
          <a:prstGeom prst="rect">
            <a:avLst/>
          </a:prstGeom>
        </p:spPr>
      </p:pic>
    </p:spTree>
    <p:extLst>
      <p:ext uri="{BB962C8B-B14F-4D97-AF65-F5344CB8AC3E}">
        <p14:creationId xmlns:p14="http://schemas.microsoft.com/office/powerpoint/2010/main" val="1598155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How to Measure Rewards: Discounted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214313" y="4511249"/>
                <a:ext cx="11715750" cy="2046714"/>
              </a:xfrm>
            </p:spPr>
            <p:txBody>
              <a:bodyPr>
                <a:normAutofit/>
              </a:bodyPr>
              <a:lstStyle/>
              <a:p>
                <a:r>
                  <a:rPr lang="en-US" sz="2400" dirty="0">
                    <a:latin typeface="Helvetica" pitchFamily="2" charset="0"/>
                  </a:rPr>
                  <a:t>Another way to measure it is to add up all of the rewards on the path you think you are going to take, but </a:t>
                </a:r>
                <a:r>
                  <a:rPr lang="en-US" sz="2400" b="1" dirty="0">
                    <a:latin typeface="Helvetica" pitchFamily="2" charset="0"/>
                  </a:rPr>
                  <a:t>giving less weight to rewards the further in the future they are</a:t>
                </a:r>
                <a:r>
                  <a:rPr lang="en-US" sz="2400" dirty="0">
                    <a:latin typeface="Helvetica" pitchFamily="2" charset="0"/>
                  </a:rPr>
                  <a:t>.</a:t>
                </a:r>
              </a:p>
              <a:p>
                <a:r>
                  <a:rPr lang="en-US" sz="2400" dirty="0">
                    <a:latin typeface="Helvetica" pitchFamily="2" charset="0"/>
                  </a:rPr>
                  <a:t>This is called using a </a:t>
                </a:r>
                <a:r>
                  <a:rPr lang="en-US" sz="2400" b="1" dirty="0">
                    <a:latin typeface="Helvetica" pitchFamily="2" charset="0"/>
                  </a:rPr>
                  <a:t>Discount Factor</a:t>
                </a:r>
                <a:r>
                  <a:rPr lang="en-US" sz="2400" dirty="0">
                    <a:latin typeface="Helvetica" pitchFamily="2" charset="0"/>
                  </a:rPr>
                  <a:t>. Represented with gamma: </a:t>
                </a:r>
                <a14:m>
                  <m:oMath xmlns:m="http://schemas.openxmlformats.org/officeDocument/2006/math">
                    <m:r>
                      <a:rPr lang="en-US" sz="2400" i="1">
                        <a:latin typeface="Cambria Math" panose="02040503050406030204" pitchFamily="18" charset="0"/>
                      </a:rPr>
                      <m:t>𝛾</m:t>
                    </m:r>
                  </m:oMath>
                </a14:m>
                <a:endParaRPr lang="en-US" sz="2400" dirty="0">
                  <a:latin typeface="Helvetica" pitchFamily="2" charset="0"/>
                </a:endParaRPr>
              </a:p>
              <a:p>
                <a:endParaRPr lang="en-US" sz="2200"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214313" y="4511249"/>
                <a:ext cx="11715750" cy="2046714"/>
              </a:xfrm>
              <a:blipFill>
                <a:blip r:embed="rId3"/>
                <a:stretch>
                  <a:fillRect l="-676" t="-595" b="-893"/>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AE80DCFB-3810-C24A-9A73-763C05ED06A2}"/>
              </a:ext>
            </a:extLst>
          </p:cNvPr>
          <p:cNvSpPr/>
          <p:nvPr/>
        </p:nvSpPr>
        <p:spPr>
          <a:xfrm>
            <a:off x="3215429"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0" name="Rectangle 49">
            <a:extLst>
              <a:ext uri="{FF2B5EF4-FFF2-40B4-BE49-F238E27FC236}">
                <a16:creationId xmlns:a16="http://schemas.microsoft.com/office/drawing/2014/main" id="{A74588BF-5A7A-424A-A9A8-9772736F5B0A}"/>
              </a:ext>
            </a:extLst>
          </p:cNvPr>
          <p:cNvSpPr/>
          <p:nvPr/>
        </p:nvSpPr>
        <p:spPr>
          <a:xfrm>
            <a:off x="3803258"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1" name="Rectangle 50">
            <a:extLst>
              <a:ext uri="{FF2B5EF4-FFF2-40B4-BE49-F238E27FC236}">
                <a16:creationId xmlns:a16="http://schemas.microsoft.com/office/drawing/2014/main" id="{C86F5DBC-579D-B84A-BAE8-04AB7B6AF6B3}"/>
              </a:ext>
            </a:extLst>
          </p:cNvPr>
          <p:cNvSpPr/>
          <p:nvPr/>
        </p:nvSpPr>
        <p:spPr>
          <a:xfrm>
            <a:off x="4391087" y="257091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2" name="Rectangle 51">
            <a:extLst>
              <a:ext uri="{FF2B5EF4-FFF2-40B4-BE49-F238E27FC236}">
                <a16:creationId xmlns:a16="http://schemas.microsoft.com/office/drawing/2014/main" id="{274B2EF8-4239-5F4C-B71F-BB459BE6FBAF}"/>
              </a:ext>
            </a:extLst>
          </p:cNvPr>
          <p:cNvSpPr/>
          <p:nvPr/>
        </p:nvSpPr>
        <p:spPr>
          <a:xfrm>
            <a:off x="4978916" y="257091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3" name="Rectangle 52">
            <a:extLst>
              <a:ext uri="{FF2B5EF4-FFF2-40B4-BE49-F238E27FC236}">
                <a16:creationId xmlns:a16="http://schemas.microsoft.com/office/drawing/2014/main" id="{483A7943-2C7D-3F40-BF30-11CDDBB73D49}"/>
              </a:ext>
            </a:extLst>
          </p:cNvPr>
          <p:cNvSpPr/>
          <p:nvPr/>
        </p:nvSpPr>
        <p:spPr>
          <a:xfrm>
            <a:off x="3215429"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4" name="Rectangle 53">
            <a:extLst>
              <a:ext uri="{FF2B5EF4-FFF2-40B4-BE49-F238E27FC236}">
                <a16:creationId xmlns:a16="http://schemas.microsoft.com/office/drawing/2014/main" id="{309577A9-50B1-664A-8B3D-9399E990A15D}"/>
              </a:ext>
            </a:extLst>
          </p:cNvPr>
          <p:cNvSpPr/>
          <p:nvPr/>
        </p:nvSpPr>
        <p:spPr>
          <a:xfrm>
            <a:off x="3803258" y="315874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18B5A5F7-68E0-8E4D-B6B6-DF33BD3924FF}"/>
              </a:ext>
            </a:extLst>
          </p:cNvPr>
          <p:cNvSpPr/>
          <p:nvPr/>
        </p:nvSpPr>
        <p:spPr>
          <a:xfrm>
            <a:off x="4391087" y="315874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6" name="Rectangle 55">
            <a:extLst>
              <a:ext uri="{FF2B5EF4-FFF2-40B4-BE49-F238E27FC236}">
                <a16:creationId xmlns:a16="http://schemas.microsoft.com/office/drawing/2014/main" id="{C9E61C45-14E4-2545-833F-0C5791CD05E1}"/>
              </a:ext>
            </a:extLst>
          </p:cNvPr>
          <p:cNvSpPr/>
          <p:nvPr/>
        </p:nvSpPr>
        <p:spPr>
          <a:xfrm>
            <a:off x="4978916" y="315874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57" name="Rectangle 56">
            <a:extLst>
              <a:ext uri="{FF2B5EF4-FFF2-40B4-BE49-F238E27FC236}">
                <a16:creationId xmlns:a16="http://schemas.microsoft.com/office/drawing/2014/main" id="{5417688D-BEFF-6048-AFCD-A9A5703A1F4E}"/>
              </a:ext>
            </a:extLst>
          </p:cNvPr>
          <p:cNvSpPr/>
          <p:nvPr/>
        </p:nvSpPr>
        <p:spPr>
          <a:xfrm>
            <a:off x="3215429"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8" name="Rectangle 57">
            <a:extLst>
              <a:ext uri="{FF2B5EF4-FFF2-40B4-BE49-F238E27FC236}">
                <a16:creationId xmlns:a16="http://schemas.microsoft.com/office/drawing/2014/main" id="{ABD567CB-20E2-D348-A46E-9451443B4EE6}"/>
              </a:ext>
            </a:extLst>
          </p:cNvPr>
          <p:cNvSpPr/>
          <p:nvPr/>
        </p:nvSpPr>
        <p:spPr>
          <a:xfrm>
            <a:off x="3803258"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59" name="Rectangle 58">
            <a:extLst>
              <a:ext uri="{FF2B5EF4-FFF2-40B4-BE49-F238E27FC236}">
                <a16:creationId xmlns:a16="http://schemas.microsoft.com/office/drawing/2014/main" id="{0DA7A4E0-D7F4-2F4E-B33A-18DB585A4785}"/>
              </a:ext>
            </a:extLst>
          </p:cNvPr>
          <p:cNvSpPr/>
          <p:nvPr/>
        </p:nvSpPr>
        <p:spPr>
          <a:xfrm>
            <a:off x="4391087" y="374657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0" name="Rectangle 59">
            <a:extLst>
              <a:ext uri="{FF2B5EF4-FFF2-40B4-BE49-F238E27FC236}">
                <a16:creationId xmlns:a16="http://schemas.microsoft.com/office/drawing/2014/main" id="{9A399FD9-1DDA-8244-934E-79542B89F7BA}"/>
              </a:ext>
            </a:extLst>
          </p:cNvPr>
          <p:cNvSpPr/>
          <p:nvPr/>
        </p:nvSpPr>
        <p:spPr>
          <a:xfrm>
            <a:off x="4978916" y="374656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p:txBody>
      </p:sp>
      <p:sp>
        <p:nvSpPr>
          <p:cNvPr id="61" name="TextBox 60">
            <a:extLst>
              <a:ext uri="{FF2B5EF4-FFF2-40B4-BE49-F238E27FC236}">
                <a16:creationId xmlns:a16="http://schemas.microsoft.com/office/drawing/2014/main" id="{CE85E719-9BB8-2147-84E1-B91C42F1380D}"/>
              </a:ext>
            </a:extLst>
          </p:cNvPr>
          <p:cNvSpPr txBox="1"/>
          <p:nvPr/>
        </p:nvSpPr>
        <p:spPr>
          <a:xfrm>
            <a:off x="3671178" y="1894608"/>
            <a:ext cx="1439818"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Rewards</a:t>
            </a:r>
          </a:p>
        </p:txBody>
      </p:sp>
      <p:sp>
        <p:nvSpPr>
          <p:cNvPr id="62" name="TextBox 61">
            <a:extLst>
              <a:ext uri="{FF2B5EF4-FFF2-40B4-BE49-F238E27FC236}">
                <a16:creationId xmlns:a16="http://schemas.microsoft.com/office/drawing/2014/main" id="{C6356D6B-E6C0-7241-9FE6-4E57543BBB00}"/>
              </a:ext>
            </a:extLst>
          </p:cNvPr>
          <p:cNvSpPr txBox="1"/>
          <p:nvPr/>
        </p:nvSpPr>
        <p:spPr>
          <a:xfrm>
            <a:off x="7573593" y="1901937"/>
            <a:ext cx="1109343" cy="523220"/>
          </a:xfrm>
          <a:prstGeom prst="rect">
            <a:avLst/>
          </a:prstGeom>
          <a:noFill/>
        </p:spPr>
        <p:txBody>
          <a:bodyPr wrap="none" rtlCol="0">
            <a:spAutoFit/>
          </a:bodyPr>
          <a:lstStyle/>
          <a:p>
            <a:r>
              <a:rPr lang="en-US" sz="2800" dirty="0">
                <a:latin typeface="Linux Libertine" panose="02000503000000000000" pitchFamily="2" charset="0"/>
                <a:ea typeface="Linux Libertine" panose="02000503000000000000" pitchFamily="2" charset="0"/>
                <a:cs typeface="Linux Libertine" panose="02000503000000000000" pitchFamily="2" charset="0"/>
              </a:rPr>
              <a:t>Policy</a:t>
            </a:r>
          </a:p>
        </p:txBody>
      </p:sp>
      <p:grpSp>
        <p:nvGrpSpPr>
          <p:cNvPr id="65" name="Group 64">
            <a:extLst>
              <a:ext uri="{FF2B5EF4-FFF2-40B4-BE49-F238E27FC236}">
                <a16:creationId xmlns:a16="http://schemas.microsoft.com/office/drawing/2014/main" id="{0835B0F2-C3CD-E04B-BA25-561927CC5A5E}"/>
              </a:ext>
            </a:extLst>
          </p:cNvPr>
          <p:cNvGrpSpPr/>
          <p:nvPr/>
        </p:nvGrpSpPr>
        <p:grpSpPr>
          <a:xfrm>
            <a:off x="6919449" y="2582795"/>
            <a:ext cx="2351316" cy="1763487"/>
            <a:chOff x="4993055" y="2828872"/>
            <a:chExt cx="2351316" cy="1763487"/>
          </a:xfrm>
        </p:grpSpPr>
        <p:sp>
          <p:nvSpPr>
            <p:cNvPr id="66" name="Rectangle 65">
              <a:extLst>
                <a:ext uri="{FF2B5EF4-FFF2-40B4-BE49-F238E27FC236}">
                  <a16:creationId xmlns:a16="http://schemas.microsoft.com/office/drawing/2014/main" id="{6447BFB8-FE36-1143-AB44-EE6B9234613E}"/>
                </a:ext>
              </a:extLst>
            </p:cNvPr>
            <p:cNvSpPr/>
            <p:nvPr/>
          </p:nvSpPr>
          <p:spPr>
            <a:xfrm>
              <a:off x="4993055"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7" name="Rectangle 66">
              <a:extLst>
                <a:ext uri="{FF2B5EF4-FFF2-40B4-BE49-F238E27FC236}">
                  <a16:creationId xmlns:a16="http://schemas.microsoft.com/office/drawing/2014/main" id="{70350BD5-6609-F042-BEF6-D83602F7E491}"/>
                </a:ext>
              </a:extLst>
            </p:cNvPr>
            <p:cNvSpPr/>
            <p:nvPr/>
          </p:nvSpPr>
          <p:spPr>
            <a:xfrm>
              <a:off x="5580884"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8" name="Rectangle 67">
              <a:extLst>
                <a:ext uri="{FF2B5EF4-FFF2-40B4-BE49-F238E27FC236}">
                  <a16:creationId xmlns:a16="http://schemas.microsoft.com/office/drawing/2014/main" id="{CC448BFF-CFFA-0F4F-917D-CEE4A41DF299}"/>
                </a:ext>
              </a:extLst>
            </p:cNvPr>
            <p:cNvSpPr/>
            <p:nvPr/>
          </p:nvSpPr>
          <p:spPr>
            <a:xfrm>
              <a:off x="6168713" y="282887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9" name="Rectangle 68">
              <a:extLst>
                <a:ext uri="{FF2B5EF4-FFF2-40B4-BE49-F238E27FC236}">
                  <a16:creationId xmlns:a16="http://schemas.microsoft.com/office/drawing/2014/main" id="{F3366878-6759-C94B-982B-605B8FD88BD2}"/>
                </a:ext>
              </a:extLst>
            </p:cNvPr>
            <p:cNvSpPr/>
            <p:nvPr/>
          </p:nvSpPr>
          <p:spPr>
            <a:xfrm>
              <a:off x="6756542" y="282887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0" name="Rectangle 69">
              <a:extLst>
                <a:ext uri="{FF2B5EF4-FFF2-40B4-BE49-F238E27FC236}">
                  <a16:creationId xmlns:a16="http://schemas.microsoft.com/office/drawing/2014/main" id="{6CA94505-7DE8-EF42-9594-83CF7EB6BED4}"/>
                </a:ext>
              </a:extLst>
            </p:cNvPr>
            <p:cNvSpPr/>
            <p:nvPr/>
          </p:nvSpPr>
          <p:spPr>
            <a:xfrm>
              <a:off x="4993055"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1" name="Rectangle 70">
              <a:extLst>
                <a:ext uri="{FF2B5EF4-FFF2-40B4-BE49-F238E27FC236}">
                  <a16:creationId xmlns:a16="http://schemas.microsoft.com/office/drawing/2014/main" id="{A3DC7A57-B142-FC4D-877B-225A9A5249E0}"/>
                </a:ext>
              </a:extLst>
            </p:cNvPr>
            <p:cNvSpPr/>
            <p:nvPr/>
          </p:nvSpPr>
          <p:spPr>
            <a:xfrm>
              <a:off x="5580884" y="3416702"/>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2" name="Rectangle 71">
              <a:extLst>
                <a:ext uri="{FF2B5EF4-FFF2-40B4-BE49-F238E27FC236}">
                  <a16:creationId xmlns:a16="http://schemas.microsoft.com/office/drawing/2014/main" id="{CE47EAE4-D955-D240-B8B7-3F9A9AF50092}"/>
                </a:ext>
              </a:extLst>
            </p:cNvPr>
            <p:cNvSpPr/>
            <p:nvPr/>
          </p:nvSpPr>
          <p:spPr>
            <a:xfrm>
              <a:off x="6168713" y="3416702"/>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3" name="Rectangle 72">
              <a:extLst>
                <a:ext uri="{FF2B5EF4-FFF2-40B4-BE49-F238E27FC236}">
                  <a16:creationId xmlns:a16="http://schemas.microsoft.com/office/drawing/2014/main" id="{F32EF18F-01EE-7F49-B406-8EB178D3C74D}"/>
                </a:ext>
              </a:extLst>
            </p:cNvPr>
            <p:cNvSpPr/>
            <p:nvPr/>
          </p:nvSpPr>
          <p:spPr>
            <a:xfrm>
              <a:off x="6756542" y="341670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exit</a:t>
              </a:r>
            </a:p>
          </p:txBody>
        </p:sp>
        <p:sp>
          <p:nvSpPr>
            <p:cNvPr id="74" name="Rectangle 73">
              <a:extLst>
                <a:ext uri="{FF2B5EF4-FFF2-40B4-BE49-F238E27FC236}">
                  <a16:creationId xmlns:a16="http://schemas.microsoft.com/office/drawing/2014/main" id="{6F40EB45-DFD6-4240-840E-A82C011B421A}"/>
                </a:ext>
              </a:extLst>
            </p:cNvPr>
            <p:cNvSpPr/>
            <p:nvPr/>
          </p:nvSpPr>
          <p:spPr>
            <a:xfrm>
              <a:off x="4993055"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5" name="Rectangle 74">
              <a:extLst>
                <a:ext uri="{FF2B5EF4-FFF2-40B4-BE49-F238E27FC236}">
                  <a16:creationId xmlns:a16="http://schemas.microsoft.com/office/drawing/2014/main" id="{70F5BF98-AAA8-D44F-BB96-589A2AD359A2}"/>
                </a:ext>
              </a:extLst>
            </p:cNvPr>
            <p:cNvSpPr/>
            <p:nvPr/>
          </p:nvSpPr>
          <p:spPr>
            <a:xfrm>
              <a:off x="5580884"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6" name="Rectangle 75">
              <a:extLst>
                <a:ext uri="{FF2B5EF4-FFF2-40B4-BE49-F238E27FC236}">
                  <a16:creationId xmlns:a16="http://schemas.microsoft.com/office/drawing/2014/main" id="{B9B462B0-D65D-1841-98F8-C4137FEC1315}"/>
                </a:ext>
              </a:extLst>
            </p:cNvPr>
            <p:cNvSpPr/>
            <p:nvPr/>
          </p:nvSpPr>
          <p:spPr>
            <a:xfrm>
              <a:off x="6168713" y="400453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7" name="Rectangle 76">
              <a:extLst>
                <a:ext uri="{FF2B5EF4-FFF2-40B4-BE49-F238E27FC236}">
                  <a16:creationId xmlns:a16="http://schemas.microsoft.com/office/drawing/2014/main" id="{E985E4BC-F6E0-B140-8636-1924A34DDE45}"/>
                </a:ext>
              </a:extLst>
            </p:cNvPr>
            <p:cNvSpPr/>
            <p:nvPr/>
          </p:nvSpPr>
          <p:spPr>
            <a:xfrm>
              <a:off x="6756542" y="400452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cxnSp>
          <p:nvCxnSpPr>
            <p:cNvPr id="78" name="Straight Arrow Connector 77">
              <a:extLst>
                <a:ext uri="{FF2B5EF4-FFF2-40B4-BE49-F238E27FC236}">
                  <a16:creationId xmlns:a16="http://schemas.microsoft.com/office/drawing/2014/main" id="{E24586D8-AFFA-F04D-AA39-A148E39BDE59}"/>
                </a:ext>
              </a:extLst>
            </p:cNvPr>
            <p:cNvCxnSpPr/>
            <p:nvPr/>
          </p:nvCxnSpPr>
          <p:spPr>
            <a:xfrm flipV="1">
              <a:off x="5272196" y="4111871"/>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FDAA5B-279B-E74D-B07D-962CE30F3FC5}"/>
                </a:ext>
              </a:extLst>
            </p:cNvPr>
            <p:cNvCxnSpPr/>
            <p:nvPr/>
          </p:nvCxnSpPr>
          <p:spPr>
            <a:xfrm flipV="1">
              <a:off x="5272196" y="3516848"/>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2EC1531-8AC9-DD4A-98D4-FBEF9406B33D}"/>
                </a:ext>
              </a:extLst>
            </p:cNvPr>
            <p:cNvCxnSpPr/>
            <p:nvPr/>
          </p:nvCxnSpPr>
          <p:spPr>
            <a:xfrm rot="5400000" flipV="1">
              <a:off x="5272196" y="2943825"/>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441481-1B8F-2748-A634-EE5DF2377B19}"/>
                </a:ext>
              </a:extLst>
            </p:cNvPr>
            <p:cNvCxnSpPr/>
            <p:nvPr/>
          </p:nvCxnSpPr>
          <p:spPr>
            <a:xfrm rot="5400000" flipV="1">
              <a:off x="5879590" y="2943826"/>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FA5D8A7-5159-F740-8E3B-F238D3381DB5}"/>
                </a:ext>
              </a:extLst>
            </p:cNvPr>
            <p:cNvCxnSpPr/>
            <p:nvPr/>
          </p:nvCxnSpPr>
          <p:spPr>
            <a:xfrm rot="5400000" flipV="1">
              <a:off x="6464807" y="2943825"/>
              <a:ext cx="0" cy="35356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0B89CBC-C5D2-CB48-BDAC-61F6D68A9294}"/>
                </a:ext>
              </a:extLst>
            </p:cNvPr>
            <p:cNvCxnSpPr/>
            <p:nvPr/>
          </p:nvCxnSpPr>
          <p:spPr>
            <a:xfrm rot="16200000" flipV="1">
              <a:off x="6452614" y="3529040"/>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D67E697-84E3-8647-9B3B-3CDDE9EAED4D}"/>
                </a:ext>
              </a:extLst>
            </p:cNvPr>
            <p:cNvCxnSpPr/>
            <p:nvPr/>
          </p:nvCxnSpPr>
          <p:spPr>
            <a:xfrm rot="16200000" flipV="1">
              <a:off x="5867397" y="4120352"/>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96B972-F4F3-1D44-85DF-89BC90254CF5}"/>
                </a:ext>
              </a:extLst>
            </p:cNvPr>
            <p:cNvCxnSpPr/>
            <p:nvPr/>
          </p:nvCxnSpPr>
          <p:spPr>
            <a:xfrm rot="16200000" flipV="1">
              <a:off x="6452614" y="412035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95A39FC-4990-8048-9993-C7311C56EBD3}"/>
                </a:ext>
              </a:extLst>
            </p:cNvPr>
            <p:cNvCxnSpPr/>
            <p:nvPr/>
          </p:nvCxnSpPr>
          <p:spPr>
            <a:xfrm>
              <a:off x="7046132" y="4111871"/>
              <a:ext cx="0" cy="35356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4BBC48D4-F389-2548-B7E6-9BDCB4CF6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398" y="3826463"/>
            <a:ext cx="534555" cy="534555"/>
          </a:xfrm>
          <a:prstGeom prst="rect">
            <a:avLst/>
          </a:prstGeom>
        </p:spPr>
      </p:pic>
    </p:spTree>
    <p:extLst>
      <p:ext uri="{BB962C8B-B14F-4D97-AF65-F5344CB8AC3E}">
        <p14:creationId xmlns:p14="http://schemas.microsoft.com/office/powerpoint/2010/main" val="2728619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Solving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77500" lnSpcReduction="20000"/>
          </a:bodyPr>
          <a:lstStyle/>
          <a:p>
            <a:r>
              <a:rPr lang="en-US" sz="2400" dirty="0">
                <a:latin typeface="Helvetica" pitchFamily="2" charset="0"/>
              </a:rPr>
              <a:t>Because this is a stochastic problem, there is no way to guarantee that we’ll get the maximum reward.</a:t>
            </a:r>
          </a:p>
          <a:p>
            <a:endParaRPr lang="en-US" sz="2400" dirty="0">
              <a:latin typeface="Helvetica" pitchFamily="2" charset="0"/>
            </a:endParaRPr>
          </a:p>
          <a:p>
            <a:r>
              <a:rPr lang="en-US" sz="2400" dirty="0">
                <a:latin typeface="Helvetica" pitchFamily="2" charset="0"/>
              </a:rPr>
              <a:t>But, we can still aim for a policy that is </a:t>
            </a:r>
            <a:r>
              <a:rPr lang="en-US" sz="2400" i="1" dirty="0">
                <a:latin typeface="Helvetica" pitchFamily="2" charset="0"/>
              </a:rPr>
              <a:t>most likely </a:t>
            </a:r>
            <a:r>
              <a:rPr lang="en-US" sz="2400" dirty="0">
                <a:latin typeface="Helvetica" pitchFamily="2" charset="0"/>
              </a:rPr>
              <a:t>to get the maximum reward.</a:t>
            </a:r>
          </a:p>
          <a:p>
            <a:endParaRPr lang="en-US" sz="2400" dirty="0">
              <a:latin typeface="Helvetica" pitchFamily="2" charset="0"/>
            </a:endParaRPr>
          </a:p>
          <a:p>
            <a:r>
              <a:rPr lang="en-US" sz="2400" dirty="0">
                <a:latin typeface="Helvetica" pitchFamily="2" charset="0"/>
              </a:rPr>
              <a:t>We want to maximize the </a:t>
            </a:r>
            <a:r>
              <a:rPr lang="en-US" sz="2400" i="1" dirty="0">
                <a:latin typeface="Helvetica" pitchFamily="2" charset="0"/>
              </a:rPr>
              <a:t>expected</a:t>
            </a:r>
            <a:r>
              <a:rPr lang="en-US" sz="2400" dirty="0">
                <a:latin typeface="Helvetica" pitchFamily="2" charset="0"/>
              </a:rPr>
              <a:t> reward.</a:t>
            </a:r>
          </a:p>
          <a:p>
            <a:endParaRPr lang="en-US" sz="2400" dirty="0">
              <a:latin typeface="Helvetica" pitchFamily="2" charset="0"/>
            </a:endParaRPr>
          </a:p>
          <a:p>
            <a:r>
              <a:rPr lang="en-US" sz="2400" dirty="0">
                <a:latin typeface="Helvetica" pitchFamily="2" charset="0"/>
              </a:rPr>
              <a:t>You can think of expected reward as your “likely final score” </a:t>
            </a:r>
          </a:p>
          <a:p>
            <a:pPr lvl="1"/>
            <a:r>
              <a:rPr lang="en-US" sz="2200" dirty="0">
                <a:latin typeface="Helvetica" pitchFamily="2" charset="0"/>
              </a:rPr>
              <a:t>Because of randomness, you aren’t guaranteed to get that exact score…</a:t>
            </a:r>
          </a:p>
          <a:p>
            <a:pPr lvl="1"/>
            <a:r>
              <a:rPr lang="en-US" sz="2200" dirty="0">
                <a:latin typeface="Helvetica" pitchFamily="2" charset="0"/>
              </a:rPr>
              <a:t>But if you kept choosing those same moves again and again, on average you’d expect to get it!</a:t>
            </a:r>
          </a:p>
        </p:txBody>
      </p:sp>
    </p:spTree>
    <p:extLst>
      <p:ext uri="{BB962C8B-B14F-4D97-AF65-F5344CB8AC3E}">
        <p14:creationId xmlns:p14="http://schemas.microsoft.com/office/powerpoint/2010/main" val="433782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Solving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20000"/>
          </a:bodyPr>
          <a:lstStyle/>
          <a:p>
            <a:r>
              <a:rPr lang="en-US" sz="2400" i="1" dirty="0">
                <a:latin typeface="Helvetica" pitchFamily="2" charset="0"/>
              </a:rPr>
              <a:t>Expected reward </a:t>
            </a:r>
            <a:r>
              <a:rPr lang="en-US" sz="2400" dirty="0">
                <a:latin typeface="Helvetica" pitchFamily="2" charset="0"/>
              </a:rPr>
              <a:t>is, in the book, referred to as </a:t>
            </a:r>
            <a:r>
              <a:rPr lang="en-US" sz="2400" b="1" dirty="0">
                <a:latin typeface="Helvetica" pitchFamily="2" charset="0"/>
              </a:rPr>
              <a:t>Utility</a:t>
            </a:r>
            <a:r>
              <a:rPr lang="en-US" sz="2400" dirty="0">
                <a:latin typeface="Helvetica" pitchFamily="2" charset="0"/>
              </a:rPr>
              <a:t>.</a:t>
            </a:r>
          </a:p>
          <a:p>
            <a:r>
              <a:rPr lang="en-US" sz="2400" dirty="0">
                <a:latin typeface="Helvetica" pitchFamily="2" charset="0"/>
              </a:rPr>
              <a:t>You can now think of each state as having *two* numbers in it now:</a:t>
            </a:r>
          </a:p>
          <a:p>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The </a:t>
            </a:r>
            <a:r>
              <a:rPr lang="en-US" sz="2400" dirty="0">
                <a:solidFill>
                  <a:srgbClr val="FF0000"/>
                </a:solidFill>
                <a:latin typeface="Helvetica" pitchFamily="2" charset="0"/>
              </a:rPr>
              <a:t>red</a:t>
            </a:r>
            <a:r>
              <a:rPr lang="en-US" sz="2400" dirty="0">
                <a:latin typeface="Helvetica" pitchFamily="2" charset="0"/>
              </a:rPr>
              <a:t> number is the same as it’s been, the reward for being in that state.</a:t>
            </a:r>
          </a:p>
          <a:p>
            <a:r>
              <a:rPr lang="en-US" sz="2400" dirty="0">
                <a:latin typeface="Helvetica" pitchFamily="2" charset="0"/>
              </a:rPr>
              <a:t>The </a:t>
            </a:r>
            <a:r>
              <a:rPr lang="en-US" sz="2400" dirty="0">
                <a:solidFill>
                  <a:srgbClr val="0070C0"/>
                </a:solidFill>
                <a:latin typeface="Helvetica" pitchFamily="2" charset="0"/>
              </a:rPr>
              <a:t>blue</a:t>
            </a:r>
            <a:r>
              <a:rPr lang="en-US" sz="2400" dirty="0">
                <a:latin typeface="Helvetica" pitchFamily="2" charset="0"/>
              </a:rPr>
              <a:t> number is the </a:t>
            </a:r>
            <a:r>
              <a:rPr lang="en-US" sz="2400" b="1" dirty="0">
                <a:latin typeface="Helvetica" pitchFamily="2" charset="0"/>
              </a:rPr>
              <a:t>expected reward </a:t>
            </a:r>
            <a:r>
              <a:rPr lang="en-US" sz="2400" dirty="0">
                <a:latin typeface="Helvetica" pitchFamily="2" charset="0"/>
              </a:rPr>
              <a:t>or </a:t>
            </a:r>
            <a:r>
              <a:rPr lang="en-US" sz="2400" b="1" dirty="0">
                <a:latin typeface="Helvetica" pitchFamily="2" charset="0"/>
              </a:rPr>
              <a:t>utility</a:t>
            </a:r>
            <a:r>
              <a:rPr lang="en-US" sz="2400" dirty="0">
                <a:latin typeface="Helvetica" pitchFamily="2" charset="0"/>
              </a:rPr>
              <a:t>. That is “if I find myself in this state and act optimally, what do I think my *final* reward is going to be”</a:t>
            </a:r>
          </a:p>
          <a:p>
            <a:r>
              <a:rPr lang="en-US" sz="2400" dirty="0">
                <a:latin typeface="Helvetica" pitchFamily="2" charset="0"/>
              </a:rPr>
              <a:t>Finding a policy, then, is choosing actions to lead you to states that maximize this utility score!</a:t>
            </a:r>
          </a:p>
          <a:p>
            <a:endParaRPr lang="en-US" sz="2400" dirty="0">
              <a:latin typeface="Helvetica" pitchFamily="2" charset="0"/>
            </a:endParaRPr>
          </a:p>
          <a:p>
            <a:pPr marL="0" indent="0">
              <a:buNone/>
            </a:pPr>
            <a:endParaRPr lang="en-US" sz="2400" dirty="0">
              <a:latin typeface="Helvetica" pitchFamily="2" charset="0"/>
            </a:endParaRPr>
          </a:p>
        </p:txBody>
      </p:sp>
      <p:sp>
        <p:nvSpPr>
          <p:cNvPr id="4" name="Rectangle 3">
            <a:extLst>
              <a:ext uri="{FF2B5EF4-FFF2-40B4-BE49-F238E27FC236}">
                <a16:creationId xmlns:a16="http://schemas.microsoft.com/office/drawing/2014/main" id="{FE314A8E-6558-0948-BF40-1FED316D67A7}"/>
              </a:ext>
            </a:extLst>
          </p:cNvPr>
          <p:cNvSpPr/>
          <p:nvPr/>
        </p:nvSpPr>
        <p:spPr>
          <a:xfrm>
            <a:off x="5710608" y="3044860"/>
            <a:ext cx="770784" cy="768280"/>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a:t>
            </a:r>
          </a:p>
          <a:p>
            <a:pPr algn="ctr"/>
            <a:r>
              <a:rPr lang="en-US" sz="14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51.91</a:t>
            </a:r>
          </a:p>
        </p:txBody>
      </p:sp>
    </p:spTree>
    <p:extLst>
      <p:ext uri="{BB962C8B-B14F-4D97-AF65-F5344CB8AC3E}">
        <p14:creationId xmlns:p14="http://schemas.microsoft.com/office/powerpoint/2010/main" val="2204877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Solving a Markov Decision Process (MDP)</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92500" lnSpcReduction="20000"/>
          </a:bodyPr>
          <a:lstStyle/>
          <a:p>
            <a:r>
              <a:rPr lang="en-US" sz="2400" dirty="0">
                <a:latin typeface="Helvetica" pitchFamily="2" charset="0"/>
              </a:rPr>
              <a:t>If things were deterministic, it would be as easy to compute these utilities!</a:t>
            </a:r>
          </a:p>
          <a:p>
            <a:pPr lvl="1"/>
            <a:r>
              <a:rPr lang="en-US" sz="2200" dirty="0">
                <a:latin typeface="Helvetica" pitchFamily="2" charset="0"/>
              </a:rPr>
              <a:t>You look at the reward of any given state, add ‘</a:t>
            </a:r>
            <a:r>
              <a:rPr lang="en-US" sz="2200" dirty="0" err="1">
                <a:latin typeface="Helvetica" pitchFamily="2" charset="0"/>
              </a:rPr>
              <a:t>em</a:t>
            </a:r>
            <a:r>
              <a:rPr lang="en-US" sz="2200" dirty="0">
                <a:latin typeface="Helvetica" pitchFamily="2" charset="0"/>
              </a:rPr>
              <a:t> up (maybe with a discount factor), and call it a day!</a:t>
            </a:r>
          </a:p>
          <a:p>
            <a:pPr lvl="2"/>
            <a:r>
              <a:rPr lang="en-US" sz="2100" dirty="0">
                <a:latin typeface="Helvetica" pitchFamily="2" charset="0"/>
              </a:rPr>
              <a:t>But remember: things aren’t deterministic here!</a:t>
            </a:r>
          </a:p>
          <a:p>
            <a:pPr marL="548640" lvl="2" indent="0">
              <a:buNone/>
            </a:pPr>
            <a:endParaRPr lang="en-US" sz="2400" dirty="0">
              <a:latin typeface="Helvetica" pitchFamily="2" charset="0"/>
            </a:endParaRPr>
          </a:p>
          <a:p>
            <a:r>
              <a:rPr lang="en-US" sz="2400" dirty="0">
                <a:latin typeface="Helvetica" pitchFamily="2" charset="0"/>
              </a:rPr>
              <a:t>We are about to introduce / derive a cool equation, the </a:t>
            </a:r>
            <a:r>
              <a:rPr lang="en-US" sz="2400" b="1" dirty="0">
                <a:latin typeface="Helvetica" pitchFamily="2" charset="0"/>
              </a:rPr>
              <a:t>Bellman Equation</a:t>
            </a:r>
            <a:r>
              <a:rPr lang="en-US" sz="2400" dirty="0">
                <a:latin typeface="Helvetica" pitchFamily="2" charset="0"/>
              </a:rPr>
              <a:t>, to help us figure out the expected reward of a state living in non-deterministic land.</a:t>
            </a:r>
          </a:p>
          <a:p>
            <a:pPr marL="0" indent="0">
              <a:buNone/>
            </a:pPr>
            <a:endParaRPr lang="en-US" sz="2400" dirty="0">
              <a:latin typeface="Helvetica" pitchFamily="2" charset="0"/>
            </a:endParaRPr>
          </a:p>
          <a:p>
            <a:r>
              <a:rPr lang="en-US" sz="2400" dirty="0">
                <a:latin typeface="Helvetica" pitchFamily="2" charset="0"/>
              </a:rPr>
              <a:t>Before we do, imagine we have the following at our disposal…</a:t>
            </a:r>
          </a:p>
          <a:p>
            <a:endParaRPr lang="en-US" sz="2400"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3502401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Solving a Markov Decision Process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fontScale="85000" lnSpcReduction="10000"/>
              </a:bodyPr>
              <a:lstStyle/>
              <a:p>
                <a:r>
                  <a:rPr lang="en-US" sz="2400" i="1" dirty="0">
                    <a:latin typeface="Helvetica" pitchFamily="2" charset="0"/>
                  </a:rPr>
                  <a:t>Q(s, a) </a:t>
                </a:r>
                <a:r>
                  <a:rPr lang="en-US" sz="2400" dirty="0">
                    <a:latin typeface="Helvetica" pitchFamily="2" charset="0"/>
                  </a:rPr>
                  <a:t>is the </a:t>
                </a:r>
                <a:r>
                  <a:rPr lang="en-US" sz="2400" b="1" dirty="0">
                    <a:latin typeface="Helvetica" pitchFamily="2" charset="0"/>
                  </a:rPr>
                  <a:t>expected reward </a:t>
                </a:r>
                <a:r>
                  <a:rPr lang="en-US" sz="2400" dirty="0">
                    <a:latin typeface="Helvetica" pitchFamily="2" charset="0"/>
                  </a:rPr>
                  <a:t>if we start at state </a:t>
                </a:r>
                <a:r>
                  <a:rPr lang="en-US" sz="2400" i="1" dirty="0">
                    <a:latin typeface="Helvetica" pitchFamily="2" charset="0"/>
                  </a:rPr>
                  <a:t>s</a:t>
                </a:r>
                <a:r>
                  <a:rPr lang="en-US" sz="2400" dirty="0">
                    <a:latin typeface="Helvetica" pitchFamily="2" charset="0"/>
                  </a:rPr>
                  <a:t>, take action </a:t>
                </a:r>
                <a:r>
                  <a:rPr lang="en-US" sz="2400" i="1" dirty="0">
                    <a:latin typeface="Helvetica" pitchFamily="2" charset="0"/>
                  </a:rPr>
                  <a:t>a</a:t>
                </a:r>
                <a:r>
                  <a:rPr lang="en-US" sz="2400" dirty="0">
                    <a:latin typeface="Helvetica" pitchFamily="2" charset="0"/>
                  </a:rPr>
                  <a:t>, and then act optimally afterwards.</a:t>
                </a:r>
              </a:p>
              <a:p>
                <a:pPr lvl="1"/>
                <a:r>
                  <a:rPr lang="en-US" sz="2200" dirty="0">
                    <a:latin typeface="Helvetica" pitchFamily="2" charset="0"/>
                  </a:rPr>
                  <a:t>Action </a:t>
                </a:r>
                <a:r>
                  <a:rPr lang="en-US" sz="2200" i="1" dirty="0">
                    <a:latin typeface="Helvetica" pitchFamily="2" charset="0"/>
                  </a:rPr>
                  <a:t>a</a:t>
                </a:r>
                <a:r>
                  <a:rPr lang="en-US" sz="2200" dirty="0">
                    <a:latin typeface="Helvetica" pitchFamily="2" charset="0"/>
                  </a:rPr>
                  <a:t> may or may not be optimal. </a:t>
                </a:r>
              </a:p>
              <a:p>
                <a:pPr lvl="2"/>
                <a:r>
                  <a:rPr lang="en-US" sz="2100" dirty="0">
                    <a:latin typeface="Helvetica" pitchFamily="2" charset="0"/>
                  </a:rPr>
                  <a:t>Remember, expected reward is the “final score” – not the reward of an individual state. </a:t>
                </a:r>
              </a:p>
              <a:p>
                <a:endParaRPr lang="en-US" sz="2400" dirty="0">
                  <a:latin typeface="Helvetica" pitchFamily="2" charset="0"/>
                </a:endParaRPr>
              </a:p>
              <a:p>
                <a:r>
                  <a:rPr lang="en-US" sz="2400" i="1" dirty="0">
                    <a:latin typeface="Helvetica" pitchFamily="2" charset="0"/>
                  </a:rPr>
                  <a:t>V(s)</a:t>
                </a:r>
                <a:r>
                  <a:rPr lang="en-US" sz="2400" dirty="0">
                    <a:latin typeface="Helvetica" pitchFamily="2" charset="0"/>
                  </a:rPr>
                  <a:t> is the expected reward if we start at state </a:t>
                </a:r>
                <a:r>
                  <a:rPr lang="en-US" sz="2400" i="1" dirty="0">
                    <a:latin typeface="Helvetica" pitchFamily="2" charset="0"/>
                  </a:rPr>
                  <a:t>s</a:t>
                </a:r>
                <a:r>
                  <a:rPr lang="en-US" sz="2400" dirty="0">
                    <a:latin typeface="Helvetica" pitchFamily="2" charset="0"/>
                  </a:rPr>
                  <a:t>, and act optimally from the get-go.</a:t>
                </a:r>
              </a:p>
              <a:p>
                <a:pPr lvl="1"/>
                <a:r>
                  <a:rPr lang="en-US" sz="2200" dirty="0">
                    <a:latin typeface="Helvetica" pitchFamily="2" charset="0"/>
                  </a:rPr>
                  <a:t>Basically the same as </a:t>
                </a:r>
                <a:r>
                  <a:rPr lang="en-US" sz="2200" i="1" dirty="0">
                    <a:latin typeface="Helvetica" pitchFamily="2" charset="0"/>
                  </a:rPr>
                  <a:t>Q(</a:t>
                </a:r>
                <a:r>
                  <a:rPr lang="en-US" sz="2200" i="1" dirty="0" err="1">
                    <a:latin typeface="Helvetica" pitchFamily="2" charset="0"/>
                  </a:rPr>
                  <a:t>s,a</a:t>
                </a:r>
                <a:r>
                  <a:rPr lang="en-US" sz="2200" i="1" dirty="0">
                    <a:latin typeface="Helvetica" pitchFamily="2" charset="0"/>
                  </a:rPr>
                  <a:t>)</a:t>
                </a:r>
                <a:r>
                  <a:rPr lang="en-US" sz="2200" dirty="0">
                    <a:latin typeface="Helvetica" pitchFamily="2" charset="0"/>
                  </a:rPr>
                  <a:t>, the difference being that the function isn’t ‘told’ </a:t>
                </a:r>
                <a:r>
                  <a:rPr lang="en-US" sz="2200" i="1" dirty="0">
                    <a:latin typeface="Helvetica" pitchFamily="2" charset="0"/>
                  </a:rPr>
                  <a:t>a</a:t>
                </a:r>
                <a:r>
                  <a:rPr lang="en-US" sz="2200" dirty="0">
                    <a:latin typeface="Helvetica" pitchFamily="2" charset="0"/>
                  </a:rPr>
                  <a:t> as input. It needs to figure out the best </a:t>
                </a:r>
                <a:r>
                  <a:rPr lang="en-US" sz="2200" i="1" dirty="0">
                    <a:latin typeface="Helvetica" pitchFamily="2" charset="0"/>
                  </a:rPr>
                  <a:t>a</a:t>
                </a:r>
                <a:r>
                  <a:rPr lang="en-US" sz="2200" dirty="0">
                    <a:latin typeface="Helvetica" pitchFamily="2" charset="0"/>
                  </a:rPr>
                  <a:t>.</a:t>
                </a:r>
              </a:p>
              <a:p>
                <a:pPr lvl="1"/>
                <a:endParaRPr lang="en-US" sz="2200" dirty="0">
                  <a:latin typeface="Helvetica" pitchFamily="2" charset="0"/>
                </a:endParaRPr>
              </a:p>
              <a:p>
                <a14:m>
                  <m:oMath xmlns:m="http://schemas.openxmlformats.org/officeDocument/2006/math">
                    <m:r>
                      <a:rPr lang="en-US" sz="2400" i="1">
                        <a:latin typeface="Cambria Math" panose="02040503050406030204" pitchFamily="18" charset="0"/>
                      </a:rPr>
                      <m:t>𝛾</m:t>
                    </m:r>
                    <m:r>
                      <a:rPr lang="en-US" sz="2400" i="1">
                        <a:latin typeface="Cambria Math" panose="02040503050406030204" pitchFamily="18" charset="0"/>
                      </a:rPr>
                      <m:t> </m:t>
                    </m:r>
                  </m:oMath>
                </a14:m>
                <a:r>
                  <a:rPr lang="en-US" sz="2400" dirty="0">
                    <a:latin typeface="Helvetica" pitchFamily="2" charset="0"/>
                  </a:rPr>
                  <a:t> is the reward discount factor.</a:t>
                </a:r>
              </a:p>
              <a:p>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l="-545" t="-633" r="-606"/>
                </a:stretch>
              </a:blipFill>
            </p:spPr>
            <p:txBody>
              <a:bodyPr/>
              <a:lstStyle/>
              <a:p>
                <a:r>
                  <a:rPr lang="en-US">
                    <a:noFill/>
                  </a:rPr>
                  <a:t> </a:t>
                </a:r>
              </a:p>
            </p:txBody>
          </p:sp>
        </mc:Fallback>
      </mc:AlternateContent>
    </p:spTree>
    <p:extLst>
      <p:ext uri="{BB962C8B-B14F-4D97-AF65-F5344CB8AC3E}">
        <p14:creationId xmlns:p14="http://schemas.microsoft.com/office/powerpoint/2010/main" val="1219221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Tree>
    <p:extLst>
      <p:ext uri="{BB962C8B-B14F-4D97-AF65-F5344CB8AC3E}">
        <p14:creationId xmlns:p14="http://schemas.microsoft.com/office/powerpoint/2010/main" val="2318921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r>
                        <a:rPr lang="en-US" sz="2400" i="1">
                          <a:solidFill>
                            <a:srgbClr val="FF0000"/>
                          </a:solidFill>
                          <a:latin typeface="Cambria Math" panose="02040503050406030204" pitchFamily="18" charset="0"/>
                        </a:rPr>
                        <m:t>=</m:t>
                      </m:r>
                      <m:nary>
                        <m:naryPr>
                          <m:chr m:val="∑"/>
                          <m:supHide m:val="on"/>
                          <m:ctrlPr>
                            <a:rPr lang="en-US" sz="2400" i="1">
                              <a:solidFill>
                                <a:schemeClr val="accent3">
                                  <a:lumMod val="40000"/>
                                  <a:lumOff val="60000"/>
                                </a:schemeClr>
                              </a:solidFill>
                              <a:latin typeface="Cambria Math" panose="02040503050406030204" pitchFamily="18" charset="0"/>
                            </a:rPr>
                          </m:ctrlPr>
                        </m:naryPr>
                        <m:sub>
                          <m:r>
                            <m:rPr>
                              <m:brk m:alnAt="7"/>
                            </m:rP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𝑅</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sSup>
                                    <m:sSupPr>
                                      <m:ctrlPr>
                                        <a:rPr lang="en-US" sz="2400" i="1">
                                          <a:solidFill>
                                            <a:schemeClr val="accent3">
                                              <a:lumMod val="40000"/>
                                              <a:lumOff val="60000"/>
                                            </a:schemeClr>
                                          </a:solidFill>
                                          <a:latin typeface="Cambria Math" panose="02040503050406030204" pitchFamily="18" charset="0"/>
                                        </a:rPr>
                                      </m:ctrlPr>
                                    </m:sSupPr>
                                    <m:e>
                                      <m:r>
                                        <a:rPr lang="en-US" sz="2400" i="1">
                                          <a:solidFill>
                                            <a:schemeClr val="accent3">
                                              <a:lumMod val="40000"/>
                                              <a:lumOff val="60000"/>
                                            </a:schemeClr>
                                          </a:solidFill>
                                          <a:latin typeface="Cambria Math" panose="02040503050406030204" pitchFamily="18" charset="0"/>
                                        </a:rPr>
                                        <m:t>𝑠</m:t>
                                      </m:r>
                                    </m:e>
                                    <m:sup>
                                      <m:r>
                                        <a:rPr lang="en-US" sz="2400" i="1">
                                          <a:solidFill>
                                            <a:schemeClr val="accent3">
                                              <a:lumMod val="40000"/>
                                              <a:lumOff val="60000"/>
                                            </a:schemeClr>
                                          </a:solidFill>
                                          <a:latin typeface="Cambria Math" panose="02040503050406030204" pitchFamily="18" charset="0"/>
                                        </a:rPr>
                                        <m:t>′</m:t>
                                      </m:r>
                                    </m:sup>
                                  </m:sSup>
                                </m:e>
                              </m:d>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𝛾</m:t>
                              </m:r>
                              <m:r>
                                <a:rPr lang="en-US" sz="2400" i="1">
                                  <a:solidFill>
                                    <a:schemeClr val="accent3">
                                      <a:lumMod val="40000"/>
                                      <a:lumOff val="60000"/>
                                    </a:schemeClr>
                                  </a:solidFill>
                                  <a:latin typeface="Cambria Math" panose="02040503050406030204" pitchFamily="18" charset="0"/>
                                </a:rPr>
                                <m:t>𝑉</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2286000" y="3292675"/>
            <a:ext cx="3157537" cy="646331"/>
          </a:xfrm>
          <a:prstGeom prst="rect">
            <a:avLst/>
          </a:prstGeom>
          <a:noFill/>
        </p:spPr>
        <p:txBody>
          <a:bodyPr wrap="square" rtlCol="0">
            <a:spAutoFit/>
          </a:bodyPr>
          <a:lstStyle/>
          <a:p>
            <a:r>
              <a:rPr lang="en-US" dirty="0">
                <a:solidFill>
                  <a:srgbClr val="FF0000"/>
                </a:solidFill>
                <a:latin typeface="Helvetica" pitchFamily="2" charset="0"/>
              </a:rPr>
              <a:t>The expected reward of taking action </a:t>
            </a:r>
            <a:r>
              <a:rPr lang="en-US" i="1" dirty="0">
                <a:solidFill>
                  <a:srgbClr val="FF0000"/>
                </a:solidFill>
                <a:latin typeface="Helvetica" pitchFamily="2" charset="0"/>
              </a:rPr>
              <a:t>a</a:t>
            </a:r>
            <a:r>
              <a:rPr lang="en-US" dirty="0">
                <a:solidFill>
                  <a:srgbClr val="FF0000"/>
                </a:solidFill>
                <a:latin typeface="Helvetica" pitchFamily="2" charset="0"/>
              </a:rPr>
              <a:t> in state </a:t>
            </a:r>
            <a:r>
              <a:rPr lang="en-US" i="1" dirty="0">
                <a:solidFill>
                  <a:srgbClr val="FF0000"/>
                </a:solidFill>
                <a:latin typeface="Helvetica" pitchFamily="2" charset="0"/>
              </a:rPr>
              <a:t>s</a:t>
            </a:r>
            <a:r>
              <a:rPr lang="en-US" dirty="0">
                <a:solidFill>
                  <a:srgbClr val="FF0000"/>
                </a:solidFill>
                <a:latin typeface="Helvetica" pitchFamily="2" charset="0"/>
              </a:rPr>
              <a:t> is…</a:t>
            </a:r>
          </a:p>
        </p:txBody>
      </p:sp>
    </p:spTree>
    <p:extLst>
      <p:ext uri="{BB962C8B-B14F-4D97-AF65-F5344CB8AC3E}">
        <p14:creationId xmlns:p14="http://schemas.microsoft.com/office/powerpoint/2010/main" val="2741717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solidFill>
                                <a:srgbClr val="FF0000"/>
                              </a:solidFill>
                              <a:latin typeface="Cambria Math" panose="02040503050406030204" pitchFamily="18" charset="0"/>
                            </a:rPr>
                          </m:ctrlPr>
                        </m:naryPr>
                        <m:sub>
                          <m:r>
                            <m:rPr>
                              <m:brk m:alnAt="7"/>
                            </m:rP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𝑅</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sSup>
                                    <m:sSupPr>
                                      <m:ctrlPr>
                                        <a:rPr lang="en-US" sz="2400" i="1">
                                          <a:solidFill>
                                            <a:schemeClr val="accent3">
                                              <a:lumMod val="40000"/>
                                              <a:lumOff val="60000"/>
                                            </a:schemeClr>
                                          </a:solidFill>
                                          <a:latin typeface="Cambria Math" panose="02040503050406030204" pitchFamily="18" charset="0"/>
                                        </a:rPr>
                                      </m:ctrlPr>
                                    </m:sSupPr>
                                    <m:e>
                                      <m:r>
                                        <a:rPr lang="en-US" sz="2400" i="1">
                                          <a:solidFill>
                                            <a:schemeClr val="accent3">
                                              <a:lumMod val="40000"/>
                                              <a:lumOff val="60000"/>
                                            </a:schemeClr>
                                          </a:solidFill>
                                          <a:latin typeface="Cambria Math" panose="02040503050406030204" pitchFamily="18" charset="0"/>
                                        </a:rPr>
                                        <m:t>𝑠</m:t>
                                      </m:r>
                                    </m:e>
                                    <m:sup>
                                      <m:r>
                                        <a:rPr lang="en-US" sz="2400" i="1">
                                          <a:solidFill>
                                            <a:schemeClr val="accent3">
                                              <a:lumMod val="40000"/>
                                              <a:lumOff val="60000"/>
                                            </a:schemeClr>
                                          </a:solidFill>
                                          <a:latin typeface="Cambria Math" panose="02040503050406030204" pitchFamily="18" charset="0"/>
                                        </a:rPr>
                                        <m:t>′</m:t>
                                      </m:r>
                                    </m:sup>
                                  </m:sSup>
                                </m:e>
                              </m:d>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𝛾</m:t>
                              </m:r>
                              <m:r>
                                <a:rPr lang="en-US" sz="2400" i="1">
                                  <a:solidFill>
                                    <a:schemeClr val="accent3">
                                      <a:lumMod val="40000"/>
                                      <a:lumOff val="60000"/>
                                    </a:schemeClr>
                                  </a:solidFill>
                                  <a:latin typeface="Cambria Math" panose="02040503050406030204" pitchFamily="18" charset="0"/>
                                </a:rPr>
                                <m:t>𝑉</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3514725" y="3292675"/>
            <a:ext cx="3157537" cy="923330"/>
          </a:xfrm>
          <a:prstGeom prst="rect">
            <a:avLst/>
          </a:prstGeom>
          <a:noFill/>
        </p:spPr>
        <p:txBody>
          <a:bodyPr wrap="square" rtlCol="0">
            <a:spAutoFit/>
          </a:bodyPr>
          <a:lstStyle/>
          <a:p>
            <a:r>
              <a:rPr lang="en-US" dirty="0">
                <a:solidFill>
                  <a:srgbClr val="FF0000"/>
                </a:solidFill>
                <a:latin typeface="Helvetica" pitchFamily="2" charset="0"/>
              </a:rPr>
              <a:t>For all possible states </a:t>
            </a:r>
            <a:r>
              <a:rPr lang="en-US" i="1" dirty="0">
                <a:solidFill>
                  <a:srgbClr val="FF0000"/>
                </a:solidFill>
                <a:latin typeface="Helvetica" pitchFamily="2" charset="0"/>
              </a:rPr>
              <a:t>s’ </a:t>
            </a:r>
            <a:r>
              <a:rPr lang="en-US" dirty="0">
                <a:solidFill>
                  <a:srgbClr val="FF0000"/>
                </a:solidFill>
                <a:latin typeface="Helvetica" pitchFamily="2" charset="0"/>
              </a:rPr>
              <a:t>that you might end up in after taking action </a:t>
            </a:r>
            <a:r>
              <a:rPr lang="en-US" i="1" dirty="0">
                <a:solidFill>
                  <a:srgbClr val="FF0000"/>
                </a:solidFill>
                <a:latin typeface="Helvetica" pitchFamily="2" charset="0"/>
              </a:rPr>
              <a:t>a</a:t>
            </a:r>
            <a:r>
              <a:rPr lang="en-US" dirty="0">
                <a:solidFill>
                  <a:srgbClr val="FF0000"/>
                </a:solidFill>
                <a:latin typeface="Helvetica" pitchFamily="2" charset="0"/>
              </a:rPr>
              <a:t> in state </a:t>
            </a:r>
            <a:r>
              <a:rPr lang="en-US" i="1" dirty="0">
                <a:solidFill>
                  <a:srgbClr val="FF0000"/>
                </a:solidFill>
                <a:latin typeface="Helvetica" pitchFamily="2" charset="0"/>
              </a:rPr>
              <a:t>s</a:t>
            </a:r>
            <a:r>
              <a:rPr lang="en-US" dirty="0">
                <a:solidFill>
                  <a:srgbClr val="FF0000"/>
                </a:solidFill>
                <a:latin typeface="Helvetica" pitchFamily="2" charset="0"/>
              </a:rPr>
              <a:t>…</a:t>
            </a:r>
          </a:p>
        </p:txBody>
      </p:sp>
    </p:spTree>
    <p:extLst>
      <p:ext uri="{BB962C8B-B14F-4D97-AF65-F5344CB8AC3E}">
        <p14:creationId xmlns:p14="http://schemas.microsoft.com/office/powerpoint/2010/main" val="434439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Grid World – Setting the Stage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3274828" y="2103120"/>
            <a:ext cx="7850371" cy="3849624"/>
          </a:xfrm>
        </p:spPr>
        <p:txBody>
          <a:bodyPr>
            <a:normAutofit/>
          </a:bodyPr>
          <a:lstStyle/>
          <a:p>
            <a:r>
              <a:rPr lang="en-US" sz="2400" dirty="0">
                <a:latin typeface="Helvetica" pitchFamily="2" charset="0"/>
              </a:rPr>
              <a:t>And we alluded to the idea of state transitions earlier on. </a:t>
            </a:r>
          </a:p>
          <a:p>
            <a:endParaRPr lang="en-US" sz="2400" dirty="0">
              <a:latin typeface="Helvetica" pitchFamily="2" charset="0"/>
            </a:endParaRPr>
          </a:p>
          <a:p>
            <a:r>
              <a:rPr lang="en-US" sz="2400" dirty="0">
                <a:latin typeface="Helvetica" pitchFamily="2" charset="0"/>
              </a:rPr>
              <a:t>Here, the location of the robot is a state.</a:t>
            </a:r>
          </a:p>
          <a:p>
            <a:endParaRPr lang="en-US" sz="2400" dirty="0">
              <a:latin typeface="Helvetica" pitchFamily="2" charset="0"/>
            </a:endParaRPr>
          </a:p>
          <a:p>
            <a:r>
              <a:rPr lang="en-US" sz="2400" dirty="0">
                <a:latin typeface="Helvetica" pitchFamily="2" charset="0"/>
              </a:rPr>
              <a:t>The robot changes its state by taking actions. Namely, moving N, S, E, or W.</a:t>
            </a:r>
          </a:p>
          <a:p>
            <a:pPr marL="0" indent="0">
              <a:buNone/>
            </a:pPr>
            <a:endParaRPr lang="en-US" sz="2400" dirty="0">
              <a:latin typeface="Helvetica" pitchFamily="2" charset="0"/>
            </a:endParaRPr>
          </a:p>
          <a:p>
            <a:endParaRPr lang="en-US" sz="2400" dirty="0">
              <a:latin typeface="Helvetica" pitchFamily="2" charset="0"/>
            </a:endParaRPr>
          </a:p>
        </p:txBody>
      </p:sp>
      <p:grpSp>
        <p:nvGrpSpPr>
          <p:cNvPr id="20" name="Group 19">
            <a:extLst>
              <a:ext uri="{FF2B5EF4-FFF2-40B4-BE49-F238E27FC236}">
                <a16:creationId xmlns:a16="http://schemas.microsoft.com/office/drawing/2014/main" id="{715A6A4D-DBCF-3A41-9B2F-9950A43D30B5}"/>
              </a:ext>
            </a:extLst>
          </p:cNvPr>
          <p:cNvGrpSpPr/>
          <p:nvPr/>
        </p:nvGrpSpPr>
        <p:grpSpPr>
          <a:xfrm>
            <a:off x="735751" y="2033226"/>
            <a:ext cx="2351316" cy="1763487"/>
            <a:chOff x="735751" y="2033226"/>
            <a:chExt cx="2351316" cy="1763487"/>
          </a:xfrm>
        </p:grpSpPr>
        <p:sp>
          <p:nvSpPr>
            <p:cNvPr id="4" name="Rectangle 3">
              <a:extLst>
                <a:ext uri="{FF2B5EF4-FFF2-40B4-BE49-F238E27FC236}">
                  <a16:creationId xmlns:a16="http://schemas.microsoft.com/office/drawing/2014/main" id="{AC6F1527-540E-9A4D-8220-0FAFC1D4029C}"/>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 name="Rectangle 4">
              <a:extLst>
                <a:ext uri="{FF2B5EF4-FFF2-40B4-BE49-F238E27FC236}">
                  <a16:creationId xmlns:a16="http://schemas.microsoft.com/office/drawing/2014/main" id="{0372FDE8-0CD2-5E4D-BD4F-98550A60729A}"/>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 name="Rectangle 5">
              <a:extLst>
                <a:ext uri="{FF2B5EF4-FFF2-40B4-BE49-F238E27FC236}">
                  <a16:creationId xmlns:a16="http://schemas.microsoft.com/office/drawing/2014/main" id="{98739343-B58B-0949-B96D-EFBE226DAEE8}"/>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7" name="Rectangle 6">
              <a:extLst>
                <a:ext uri="{FF2B5EF4-FFF2-40B4-BE49-F238E27FC236}">
                  <a16:creationId xmlns:a16="http://schemas.microsoft.com/office/drawing/2014/main" id="{A78FD150-3A3F-E246-BDF4-4C5B56C8C09B}"/>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BA2C92A7-740F-F843-BCFF-D34E3B93137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9" name="Rectangle 8">
              <a:extLst>
                <a:ext uri="{FF2B5EF4-FFF2-40B4-BE49-F238E27FC236}">
                  <a16:creationId xmlns:a16="http://schemas.microsoft.com/office/drawing/2014/main" id="{948DAB27-BF84-6C41-870B-DCA0C607FD36}"/>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0" name="Rectangle 9">
              <a:extLst>
                <a:ext uri="{FF2B5EF4-FFF2-40B4-BE49-F238E27FC236}">
                  <a16:creationId xmlns:a16="http://schemas.microsoft.com/office/drawing/2014/main" id="{EC1DE2C4-EFF3-6F44-A706-052D111CDEB3}"/>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 name="Rectangle 10">
              <a:extLst>
                <a:ext uri="{FF2B5EF4-FFF2-40B4-BE49-F238E27FC236}">
                  <a16:creationId xmlns:a16="http://schemas.microsoft.com/office/drawing/2014/main" id="{F1BA929F-A028-7D4D-B383-71EA733F29C2}"/>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6C6E5EDA-61FD-8C47-A013-2EE7487E2A93}"/>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C3150BBB-486C-3B47-A73A-53FFDDDC9A00}"/>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B7DEE955-7B19-CF49-8B96-33FA2E6D6950}"/>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7C725925-6B8B-8746-ADE8-63481ABCE65C}"/>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16" name="Picture 15">
              <a:extLst>
                <a:ext uri="{FF2B5EF4-FFF2-40B4-BE49-F238E27FC236}">
                  <a16:creationId xmlns:a16="http://schemas.microsoft.com/office/drawing/2014/main" id="{C5EC13E3-6506-0549-A605-48BA6E562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3235521"/>
              <a:ext cx="534555" cy="534555"/>
            </a:xfrm>
            <a:prstGeom prst="rect">
              <a:avLst/>
            </a:prstGeom>
          </p:spPr>
        </p:pic>
        <p:pic>
          <p:nvPicPr>
            <p:cNvPr id="17" name="Picture 16">
              <a:extLst>
                <a:ext uri="{FF2B5EF4-FFF2-40B4-BE49-F238E27FC236}">
                  <a16:creationId xmlns:a16="http://schemas.microsoft.com/office/drawing/2014/main" id="{E6BA8D27-C599-0343-B282-01D4D22ADE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18" name="Picture 17">
              <a:extLst>
                <a:ext uri="{FF2B5EF4-FFF2-40B4-BE49-F238E27FC236}">
                  <a16:creationId xmlns:a16="http://schemas.microsoft.com/office/drawing/2014/main" id="{A2007365-9631-204C-8086-6C06B892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cxnSp>
        <p:nvCxnSpPr>
          <p:cNvPr id="21" name="Straight Arrow Connector 20">
            <a:extLst>
              <a:ext uri="{FF2B5EF4-FFF2-40B4-BE49-F238E27FC236}">
                <a16:creationId xmlns:a16="http://schemas.microsoft.com/office/drawing/2014/main" id="{42156668-28CB-8646-A14D-FAE9EE21C67B}"/>
              </a:ext>
            </a:extLst>
          </p:cNvPr>
          <p:cNvCxnSpPr>
            <a:cxnSpLocks/>
          </p:cNvCxnSpPr>
          <p:nvPr/>
        </p:nvCxnSpPr>
        <p:spPr>
          <a:xfrm>
            <a:off x="1809358" y="3839576"/>
            <a:ext cx="0" cy="7895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4F17CC4-58D4-D441-AA99-D2E3CBB5F3D8}"/>
              </a:ext>
            </a:extLst>
          </p:cNvPr>
          <p:cNvSpPr txBox="1"/>
          <p:nvPr/>
        </p:nvSpPr>
        <p:spPr>
          <a:xfrm>
            <a:off x="1826166" y="3974524"/>
            <a:ext cx="1492716" cy="646331"/>
          </a:xfrm>
          <a:prstGeom prst="rect">
            <a:avLst/>
          </a:prstGeom>
          <a:noFill/>
        </p:spPr>
        <p:txBody>
          <a:bodyPr wrap="none" rtlCol="0">
            <a:spAutoFit/>
          </a:bodyPr>
          <a:lstStyle/>
          <a:p>
            <a:r>
              <a:rPr lang="en-US" dirty="0">
                <a:latin typeface="Helvetica" pitchFamily="2" charset="0"/>
                <a:ea typeface="Linux Libertine" panose="02000503000000000000" pitchFamily="2" charset="0"/>
                <a:cs typeface="Linux Libertine" panose="02000503000000000000" pitchFamily="2" charset="0"/>
              </a:rPr>
              <a:t>North action </a:t>
            </a:r>
          </a:p>
          <a:p>
            <a:r>
              <a:rPr lang="en-US" dirty="0">
                <a:latin typeface="Helvetica" pitchFamily="2" charset="0"/>
                <a:ea typeface="Linux Libertine" panose="02000503000000000000" pitchFamily="2" charset="0"/>
                <a:cs typeface="Linux Libertine" panose="02000503000000000000" pitchFamily="2" charset="0"/>
              </a:rPr>
              <a:t>taken</a:t>
            </a:r>
          </a:p>
        </p:txBody>
      </p:sp>
      <p:grpSp>
        <p:nvGrpSpPr>
          <p:cNvPr id="40" name="Group 39">
            <a:extLst>
              <a:ext uri="{FF2B5EF4-FFF2-40B4-BE49-F238E27FC236}">
                <a16:creationId xmlns:a16="http://schemas.microsoft.com/office/drawing/2014/main" id="{9B966CF4-5BA0-E14E-B9BA-8257C21BBCF3}"/>
              </a:ext>
            </a:extLst>
          </p:cNvPr>
          <p:cNvGrpSpPr/>
          <p:nvPr/>
        </p:nvGrpSpPr>
        <p:grpSpPr>
          <a:xfrm>
            <a:off x="650508" y="4735524"/>
            <a:ext cx="2351316" cy="1763487"/>
            <a:chOff x="735751" y="2033226"/>
            <a:chExt cx="2351316" cy="1763487"/>
          </a:xfrm>
        </p:grpSpPr>
        <p:sp>
          <p:nvSpPr>
            <p:cNvPr id="41" name="Rectangle 40">
              <a:extLst>
                <a:ext uri="{FF2B5EF4-FFF2-40B4-BE49-F238E27FC236}">
                  <a16:creationId xmlns:a16="http://schemas.microsoft.com/office/drawing/2014/main" id="{35AE3740-407F-5144-AC35-317CD0F04963}"/>
                </a:ext>
              </a:extLst>
            </p:cNvPr>
            <p:cNvSpPr/>
            <p:nvPr/>
          </p:nvSpPr>
          <p:spPr>
            <a:xfrm>
              <a:off x="735751"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2" name="Rectangle 41">
              <a:extLst>
                <a:ext uri="{FF2B5EF4-FFF2-40B4-BE49-F238E27FC236}">
                  <a16:creationId xmlns:a16="http://schemas.microsoft.com/office/drawing/2014/main" id="{70C45D6A-2CE1-4845-BE2D-37B6B1DABDF1}"/>
                </a:ext>
              </a:extLst>
            </p:cNvPr>
            <p:cNvSpPr/>
            <p:nvPr/>
          </p:nvSpPr>
          <p:spPr>
            <a:xfrm>
              <a:off x="1323580"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AFA005C9-CD08-5444-A447-B6F203679125}"/>
                </a:ext>
              </a:extLst>
            </p:cNvPr>
            <p:cNvSpPr/>
            <p:nvPr/>
          </p:nvSpPr>
          <p:spPr>
            <a:xfrm>
              <a:off x="1911409" y="203322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89380AB7-2C2A-0D40-A441-719BB1B9EEF1}"/>
                </a:ext>
              </a:extLst>
            </p:cNvPr>
            <p:cNvSpPr/>
            <p:nvPr/>
          </p:nvSpPr>
          <p:spPr>
            <a:xfrm>
              <a:off x="2499238" y="203322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accent6"/>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5" name="Rectangle 44">
              <a:extLst>
                <a:ext uri="{FF2B5EF4-FFF2-40B4-BE49-F238E27FC236}">
                  <a16:creationId xmlns:a16="http://schemas.microsoft.com/office/drawing/2014/main" id="{7F864690-8BD2-0D4C-A9CF-6CB0AF72F5C2}"/>
                </a:ext>
              </a:extLst>
            </p:cNvPr>
            <p:cNvSpPr/>
            <p:nvPr/>
          </p:nvSpPr>
          <p:spPr>
            <a:xfrm>
              <a:off x="735751"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6" name="Rectangle 45">
              <a:extLst>
                <a:ext uri="{FF2B5EF4-FFF2-40B4-BE49-F238E27FC236}">
                  <a16:creationId xmlns:a16="http://schemas.microsoft.com/office/drawing/2014/main" id="{008E7FB3-0501-3A4F-99B0-40EC80DDFE4D}"/>
                </a:ext>
              </a:extLst>
            </p:cNvPr>
            <p:cNvSpPr/>
            <p:nvPr/>
          </p:nvSpPr>
          <p:spPr>
            <a:xfrm>
              <a:off x="1323580" y="262105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F9980B15-27C2-D740-8D5B-85DC9A5044F0}"/>
                </a:ext>
              </a:extLst>
            </p:cNvPr>
            <p:cNvSpPr/>
            <p:nvPr/>
          </p:nvSpPr>
          <p:spPr>
            <a:xfrm>
              <a:off x="1911409" y="262105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1DF48556-AEDD-A94B-B750-E2605DB6F1F0}"/>
                </a:ext>
              </a:extLst>
            </p:cNvPr>
            <p:cNvSpPr/>
            <p:nvPr/>
          </p:nvSpPr>
          <p:spPr>
            <a:xfrm>
              <a:off x="2499238" y="262105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9" name="Rectangle 48">
              <a:extLst>
                <a:ext uri="{FF2B5EF4-FFF2-40B4-BE49-F238E27FC236}">
                  <a16:creationId xmlns:a16="http://schemas.microsoft.com/office/drawing/2014/main" id="{7547E7A3-0321-EB4E-A56A-38175EECCCD4}"/>
                </a:ext>
              </a:extLst>
            </p:cNvPr>
            <p:cNvSpPr/>
            <p:nvPr/>
          </p:nvSpPr>
          <p:spPr>
            <a:xfrm>
              <a:off x="735751"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28CFE91F-96C9-0C46-855D-BAF0FEF83D19}"/>
                </a:ext>
              </a:extLst>
            </p:cNvPr>
            <p:cNvSpPr/>
            <p:nvPr/>
          </p:nvSpPr>
          <p:spPr>
            <a:xfrm>
              <a:off x="1323580"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1" name="Rectangle 50">
              <a:extLst>
                <a:ext uri="{FF2B5EF4-FFF2-40B4-BE49-F238E27FC236}">
                  <a16:creationId xmlns:a16="http://schemas.microsoft.com/office/drawing/2014/main" id="{BB391554-1752-3549-AECE-CD3DDA486988}"/>
                </a:ext>
              </a:extLst>
            </p:cNvPr>
            <p:cNvSpPr/>
            <p:nvPr/>
          </p:nvSpPr>
          <p:spPr>
            <a:xfrm>
              <a:off x="1911409" y="320888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2" name="Rectangle 51">
              <a:extLst>
                <a:ext uri="{FF2B5EF4-FFF2-40B4-BE49-F238E27FC236}">
                  <a16:creationId xmlns:a16="http://schemas.microsoft.com/office/drawing/2014/main" id="{76285A8F-CD95-B84A-A9AA-2BB36EF0F8A3}"/>
                </a:ext>
              </a:extLst>
            </p:cNvPr>
            <p:cNvSpPr/>
            <p:nvPr/>
          </p:nvSpPr>
          <p:spPr>
            <a:xfrm>
              <a:off x="2499238" y="3208883"/>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pic>
          <p:nvPicPr>
            <p:cNvPr id="53" name="Picture 52">
              <a:extLst>
                <a:ext uri="{FF2B5EF4-FFF2-40B4-BE49-F238E27FC236}">
                  <a16:creationId xmlns:a16="http://schemas.microsoft.com/office/drawing/2014/main" id="{1E12919D-20B6-EE49-871D-7BDEB0717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88" y="2621155"/>
              <a:ext cx="534555" cy="534555"/>
            </a:xfrm>
            <a:prstGeom prst="rect">
              <a:avLst/>
            </a:prstGeom>
          </p:spPr>
        </p:pic>
        <p:pic>
          <p:nvPicPr>
            <p:cNvPr id="54" name="Picture 53">
              <a:extLst>
                <a:ext uri="{FF2B5EF4-FFF2-40B4-BE49-F238E27FC236}">
                  <a16:creationId xmlns:a16="http://schemas.microsoft.com/office/drawing/2014/main" id="{B92980E0-8E11-8E46-969D-322826DED8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39" y="2645354"/>
              <a:ext cx="563528" cy="563528"/>
            </a:xfrm>
            <a:prstGeom prst="rect">
              <a:avLst/>
            </a:prstGeom>
          </p:spPr>
        </p:pic>
        <p:pic>
          <p:nvPicPr>
            <p:cNvPr id="55" name="Picture 54">
              <a:extLst>
                <a:ext uri="{FF2B5EF4-FFF2-40B4-BE49-F238E27FC236}">
                  <a16:creationId xmlns:a16="http://schemas.microsoft.com/office/drawing/2014/main" id="{DA87394C-44C7-B645-BF9E-A741ED334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699" y="2067536"/>
              <a:ext cx="519207" cy="519207"/>
            </a:xfrm>
            <a:prstGeom prst="rect">
              <a:avLst/>
            </a:prstGeom>
          </p:spPr>
        </p:pic>
      </p:grpSp>
    </p:spTree>
    <p:extLst>
      <p:ext uri="{BB962C8B-B14F-4D97-AF65-F5344CB8AC3E}">
        <p14:creationId xmlns:p14="http://schemas.microsoft.com/office/powerpoint/2010/main" val="27720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dissolv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solidFill>
                                    <a:srgbClr val="FF0000"/>
                                  </a:solidFill>
                                  <a:latin typeface="Cambria Math" panose="02040503050406030204" pitchFamily="18" charset="0"/>
                                </a:rPr>
                                <m:t>𝑅</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𝑠</m:t>
                                      </m:r>
                                    </m:e>
                                    <m:sup>
                                      <m:r>
                                        <a:rPr lang="en-US" sz="2400" i="1">
                                          <a:solidFill>
                                            <a:srgbClr val="FF0000"/>
                                          </a:solidFill>
                                          <a:latin typeface="Cambria Math" panose="02040503050406030204" pitchFamily="18" charset="0"/>
                                        </a:rPr>
                                        <m:t>′</m:t>
                                      </m:r>
                                    </m:sup>
                                  </m:sSup>
                                </m:e>
                              </m:d>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𝛾</m:t>
                              </m:r>
                              <m:r>
                                <a:rPr lang="en-US" sz="2400" i="1">
                                  <a:solidFill>
                                    <a:schemeClr val="accent3">
                                      <a:lumMod val="40000"/>
                                      <a:lumOff val="60000"/>
                                    </a:schemeClr>
                                  </a:solidFill>
                                  <a:latin typeface="Cambria Math" panose="02040503050406030204" pitchFamily="18" charset="0"/>
                                </a:rPr>
                                <m:t>𝑉</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5743575" y="3164088"/>
            <a:ext cx="3157537" cy="646331"/>
          </a:xfrm>
          <a:prstGeom prst="rect">
            <a:avLst/>
          </a:prstGeom>
          <a:noFill/>
        </p:spPr>
        <p:txBody>
          <a:bodyPr wrap="square" rtlCol="0">
            <a:spAutoFit/>
          </a:bodyPr>
          <a:lstStyle/>
          <a:p>
            <a:r>
              <a:rPr lang="en-US" dirty="0">
                <a:solidFill>
                  <a:srgbClr val="FF0000"/>
                </a:solidFill>
                <a:latin typeface="Helvetica" pitchFamily="2" charset="0"/>
              </a:rPr>
              <a:t>The reward for ending up in that state…</a:t>
            </a:r>
          </a:p>
        </p:txBody>
      </p:sp>
    </p:spTree>
    <p:extLst>
      <p:ext uri="{BB962C8B-B14F-4D97-AF65-F5344CB8AC3E}">
        <p14:creationId xmlns:p14="http://schemas.microsoft.com/office/powerpoint/2010/main" val="2271621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solidFill>
                                    <a:srgbClr val="FF0000"/>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𝛾</m:t>
                              </m:r>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7258050" y="3105834"/>
            <a:ext cx="3414713" cy="646331"/>
          </a:xfrm>
          <a:prstGeom prst="rect">
            <a:avLst/>
          </a:prstGeom>
          <a:noFill/>
        </p:spPr>
        <p:txBody>
          <a:bodyPr wrap="square" rtlCol="0">
            <a:spAutoFit/>
          </a:bodyPr>
          <a:lstStyle/>
          <a:p>
            <a:r>
              <a:rPr lang="en-US" dirty="0">
                <a:solidFill>
                  <a:srgbClr val="FF0000"/>
                </a:solidFill>
                <a:latin typeface="Helvetica" pitchFamily="2" charset="0"/>
              </a:rPr>
              <a:t>…Plus the expected reward for acting optimally afterwards…</a:t>
            </a:r>
          </a:p>
        </p:txBody>
      </p:sp>
    </p:spTree>
    <p:extLst>
      <p:ext uri="{BB962C8B-B14F-4D97-AF65-F5344CB8AC3E}">
        <p14:creationId xmlns:p14="http://schemas.microsoft.com/office/powerpoint/2010/main" val="2888607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solidFill>
                                    <a:srgbClr val="FF0000"/>
                                  </a:solidFill>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6729413" y="3105834"/>
            <a:ext cx="3414713" cy="923330"/>
          </a:xfrm>
          <a:prstGeom prst="rect">
            <a:avLst/>
          </a:prstGeom>
          <a:noFill/>
        </p:spPr>
        <p:txBody>
          <a:bodyPr wrap="square" rtlCol="0">
            <a:spAutoFit/>
          </a:bodyPr>
          <a:lstStyle/>
          <a:p>
            <a:r>
              <a:rPr lang="en-US" dirty="0">
                <a:solidFill>
                  <a:srgbClr val="FF0000"/>
                </a:solidFill>
                <a:latin typeface="Helvetica" pitchFamily="2" charset="0"/>
              </a:rPr>
              <a:t>…Discounted by the the discount factor, because sooner is better than later…</a:t>
            </a:r>
          </a:p>
        </p:txBody>
      </p:sp>
    </p:spTree>
    <p:extLst>
      <p:ext uri="{BB962C8B-B14F-4D97-AF65-F5344CB8AC3E}">
        <p14:creationId xmlns:p14="http://schemas.microsoft.com/office/powerpoint/2010/main" val="4130636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solidFill>
                                <a:srgbClr val="FF0000"/>
                              </a:solidFill>
                              <a:latin typeface="Cambria Math" panose="02040503050406030204" pitchFamily="18" charset="0"/>
                            </a:rPr>
                            <m:t>𝑇</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4286250" y="3191559"/>
            <a:ext cx="3414713" cy="1200329"/>
          </a:xfrm>
          <a:prstGeom prst="rect">
            <a:avLst/>
          </a:prstGeom>
          <a:noFill/>
        </p:spPr>
        <p:txBody>
          <a:bodyPr wrap="square" rtlCol="0">
            <a:spAutoFit/>
          </a:bodyPr>
          <a:lstStyle/>
          <a:p>
            <a:r>
              <a:rPr lang="en-US" dirty="0">
                <a:solidFill>
                  <a:srgbClr val="FF0000"/>
                </a:solidFill>
                <a:latin typeface="Helvetica" pitchFamily="2" charset="0"/>
              </a:rPr>
              <a:t>…Weighted by the likelihood that you actually end up in state </a:t>
            </a:r>
            <a:r>
              <a:rPr lang="en-US" i="1" dirty="0">
                <a:solidFill>
                  <a:srgbClr val="FF0000"/>
                </a:solidFill>
                <a:latin typeface="Helvetica" pitchFamily="2" charset="0"/>
              </a:rPr>
              <a:t>s’ </a:t>
            </a:r>
            <a:r>
              <a:rPr lang="en-US" dirty="0">
                <a:solidFill>
                  <a:srgbClr val="FF0000"/>
                </a:solidFill>
                <a:latin typeface="Helvetica" pitchFamily="2" charset="0"/>
              </a:rPr>
              <a:t>when you take action </a:t>
            </a:r>
            <a:r>
              <a:rPr lang="en-US" i="1" dirty="0">
                <a:solidFill>
                  <a:srgbClr val="FF0000"/>
                </a:solidFill>
                <a:latin typeface="Helvetica" pitchFamily="2" charset="0"/>
              </a:rPr>
              <a:t>a</a:t>
            </a:r>
            <a:r>
              <a:rPr lang="en-US" dirty="0">
                <a:solidFill>
                  <a:srgbClr val="FF0000"/>
                </a:solidFill>
                <a:latin typeface="Helvetica" pitchFamily="2" charset="0"/>
              </a:rPr>
              <a:t> from state </a:t>
            </a:r>
            <a:r>
              <a:rPr lang="en-US" i="1" dirty="0">
                <a:solidFill>
                  <a:srgbClr val="FF0000"/>
                </a:solidFill>
                <a:latin typeface="Helvetica" pitchFamily="2" charset="0"/>
              </a:rPr>
              <a:t>s</a:t>
            </a:r>
            <a:r>
              <a:rPr lang="en-US" dirty="0">
                <a:solidFill>
                  <a:srgbClr val="FF0000"/>
                </a:solidFill>
                <a:latin typeface="Helvetica" pitchFamily="2" charset="0"/>
              </a:rPr>
              <a:t>.</a:t>
            </a:r>
          </a:p>
        </p:txBody>
      </p:sp>
    </p:spTree>
    <p:extLst>
      <p:ext uri="{BB962C8B-B14F-4D97-AF65-F5344CB8AC3E}">
        <p14:creationId xmlns:p14="http://schemas.microsoft.com/office/powerpoint/2010/main" val="4007923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91A1EF-6C14-164F-B3D4-91718825D995}"/>
              </a:ext>
            </a:extLst>
          </p:cNvPr>
          <p:cNvSpPr txBox="1"/>
          <p:nvPr/>
        </p:nvSpPr>
        <p:spPr>
          <a:xfrm>
            <a:off x="4286250" y="3705909"/>
            <a:ext cx="3414713" cy="2862322"/>
          </a:xfrm>
          <a:prstGeom prst="rect">
            <a:avLst/>
          </a:prstGeom>
          <a:noFill/>
        </p:spPr>
        <p:txBody>
          <a:bodyPr wrap="square" rtlCol="0">
            <a:spAutoFit/>
          </a:bodyPr>
          <a:lstStyle/>
          <a:p>
            <a:r>
              <a:rPr lang="en-US" dirty="0">
                <a:latin typeface="Helvetica" pitchFamily="2" charset="0"/>
              </a:rPr>
              <a:t>This is the expected reward for a state, s, when we take a specific action inside of it.</a:t>
            </a:r>
          </a:p>
          <a:p>
            <a:endParaRPr lang="en-US" dirty="0">
              <a:latin typeface="Helvetica" pitchFamily="2" charset="0"/>
            </a:endParaRPr>
          </a:p>
          <a:p>
            <a:r>
              <a:rPr lang="en-US" dirty="0">
                <a:latin typeface="Helvetica" pitchFamily="2" charset="0"/>
              </a:rPr>
              <a:t>But generally speaking, we are only interested in *one* action: the BEST action.</a:t>
            </a:r>
          </a:p>
          <a:p>
            <a:endParaRPr lang="en-US" dirty="0">
              <a:latin typeface="Helvetica" pitchFamily="2" charset="0"/>
            </a:endParaRPr>
          </a:p>
          <a:p>
            <a:r>
              <a:rPr lang="en-US" dirty="0">
                <a:latin typeface="Helvetica" pitchFamily="2" charset="0"/>
              </a:rPr>
              <a:t>That’s what the next equation gets at!</a:t>
            </a:r>
          </a:p>
        </p:txBody>
      </p:sp>
    </p:spTree>
    <p:extLst>
      <p:ext uri="{BB962C8B-B14F-4D97-AF65-F5344CB8AC3E}">
        <p14:creationId xmlns:p14="http://schemas.microsoft.com/office/powerpoint/2010/main" val="213886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e>
                      </m:func>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Tree>
    <p:extLst>
      <p:ext uri="{BB962C8B-B14F-4D97-AF65-F5344CB8AC3E}">
        <p14:creationId xmlns:p14="http://schemas.microsoft.com/office/powerpoint/2010/main" val="4186926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e>
                      </m:d>
                      <m:r>
                        <a:rPr lang="en-US" sz="2400" i="1">
                          <a:solidFill>
                            <a:srgbClr val="FF0000"/>
                          </a:solidFill>
                          <a:latin typeface="Cambria Math" panose="02040503050406030204" pitchFamily="18" charset="0"/>
                        </a:rPr>
                        <m:t>=</m:t>
                      </m:r>
                      <m:func>
                        <m:funcPr>
                          <m:ctrlPr>
                            <a:rPr lang="en-US" sz="2400" i="1">
                              <a:solidFill>
                                <a:schemeClr val="accent3">
                                  <a:lumMod val="40000"/>
                                  <a:lumOff val="60000"/>
                                </a:schemeClr>
                              </a:solidFill>
                              <a:latin typeface="Cambria Math" panose="02040503050406030204" pitchFamily="18" charset="0"/>
                            </a:rPr>
                          </m:ctrlPr>
                        </m:funcPr>
                        <m:fName>
                          <m:limLow>
                            <m:limLowPr>
                              <m:ctrlPr>
                                <a:rPr lang="en-US" sz="2400" i="1">
                                  <a:solidFill>
                                    <a:schemeClr val="accent3">
                                      <a:lumMod val="40000"/>
                                      <a:lumOff val="60000"/>
                                    </a:schemeClr>
                                  </a:solidFill>
                                  <a:latin typeface="Cambria Math" panose="02040503050406030204" pitchFamily="18" charset="0"/>
                                </a:rPr>
                              </m:ctrlPr>
                            </m:limLowPr>
                            <m:e>
                              <m:r>
                                <m:rPr>
                                  <m:sty m:val="p"/>
                                </m:rPr>
                                <a:rPr lang="en-US" sz="2400">
                                  <a:solidFill>
                                    <a:schemeClr val="accent3">
                                      <a:lumMod val="40000"/>
                                      <a:lumOff val="60000"/>
                                    </a:schemeClr>
                                  </a:solidFill>
                                  <a:latin typeface="Cambria Math" panose="02040503050406030204" pitchFamily="18" charset="0"/>
                                </a:rPr>
                                <m:t>max</m:t>
                              </m:r>
                            </m:e>
                            <m:lim>
                              <m:r>
                                <a:rPr lang="en-US" sz="2400" i="1">
                                  <a:solidFill>
                                    <a:schemeClr val="accent3">
                                      <a:lumMod val="40000"/>
                                      <a:lumOff val="60000"/>
                                    </a:schemeClr>
                                  </a:solidFill>
                                  <a:latin typeface="Cambria Math" panose="02040503050406030204" pitchFamily="18" charset="0"/>
                                </a:rPr>
                                <m:t>𝑎</m:t>
                              </m:r>
                            </m:lim>
                          </m:limLow>
                        </m:fName>
                        <m:e>
                          <m:r>
                            <a:rPr lang="en-US" sz="2400" i="1">
                              <a:solidFill>
                                <a:schemeClr val="accent3">
                                  <a:lumMod val="40000"/>
                                  <a:lumOff val="60000"/>
                                </a:schemeClr>
                              </a:solidFill>
                              <a:latin typeface="Cambria Math" panose="02040503050406030204" pitchFamily="18" charset="0"/>
                            </a:rPr>
                            <m:t>𝑄</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e>
                          </m:d>
                        </m:e>
                      </m:func>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EB7D2AB-0D8F-924F-8340-DF9D99B13E8B}"/>
              </a:ext>
            </a:extLst>
          </p:cNvPr>
          <p:cNvSpPr txBox="1"/>
          <p:nvPr/>
        </p:nvSpPr>
        <p:spPr>
          <a:xfrm>
            <a:off x="3586162" y="4377422"/>
            <a:ext cx="3414713" cy="923330"/>
          </a:xfrm>
          <a:prstGeom prst="rect">
            <a:avLst/>
          </a:prstGeom>
          <a:noFill/>
        </p:spPr>
        <p:txBody>
          <a:bodyPr wrap="square" rtlCol="0">
            <a:spAutoFit/>
          </a:bodyPr>
          <a:lstStyle/>
          <a:p>
            <a:r>
              <a:rPr lang="en-US" dirty="0">
                <a:solidFill>
                  <a:srgbClr val="FF0000"/>
                </a:solidFill>
                <a:latin typeface="Helvetica" pitchFamily="2" charset="0"/>
              </a:rPr>
              <a:t>The reward you should expect to get if you find yourself in state </a:t>
            </a:r>
            <a:r>
              <a:rPr lang="en-US" i="1" dirty="0">
                <a:solidFill>
                  <a:srgbClr val="FF0000"/>
                </a:solidFill>
                <a:latin typeface="Helvetica" pitchFamily="2" charset="0"/>
              </a:rPr>
              <a:t>s</a:t>
            </a:r>
            <a:r>
              <a:rPr lang="en-US" dirty="0">
                <a:solidFill>
                  <a:srgbClr val="FF0000"/>
                </a:solidFill>
                <a:latin typeface="Helvetica" pitchFamily="2" charset="0"/>
              </a:rPr>
              <a:t> is…</a:t>
            </a:r>
          </a:p>
        </p:txBody>
      </p:sp>
    </p:spTree>
    <p:extLst>
      <p:ext uri="{BB962C8B-B14F-4D97-AF65-F5344CB8AC3E}">
        <p14:creationId xmlns:p14="http://schemas.microsoft.com/office/powerpoint/2010/main" val="3617698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solidFill>
                                <a:schemeClr val="accent3">
                                  <a:lumMod val="40000"/>
                                  <a:lumOff val="60000"/>
                                </a:schemeClr>
                              </a:solidFill>
                              <a:latin typeface="Cambria Math" panose="02040503050406030204" pitchFamily="18" charset="0"/>
                            </a:rPr>
                          </m:ctrlPr>
                        </m:funcPr>
                        <m:fName>
                          <m:limLow>
                            <m:limLowPr>
                              <m:ctrlPr>
                                <a:rPr lang="en-US" sz="2400" i="1">
                                  <a:solidFill>
                                    <a:srgbClr val="FF0000"/>
                                  </a:solidFill>
                                  <a:latin typeface="Cambria Math" panose="02040503050406030204" pitchFamily="18" charset="0"/>
                                </a:rPr>
                              </m:ctrlPr>
                            </m:limLowPr>
                            <m:e>
                              <m:r>
                                <m:rPr>
                                  <m:sty m:val="p"/>
                                </m:rPr>
                                <a:rPr lang="en-US" sz="2400">
                                  <a:solidFill>
                                    <a:srgbClr val="FF0000"/>
                                  </a:solidFill>
                                  <a:latin typeface="Cambria Math" panose="02040503050406030204" pitchFamily="18" charset="0"/>
                                </a:rPr>
                                <m:t>max</m:t>
                              </m:r>
                            </m:e>
                            <m:lim>
                              <m:r>
                                <a:rPr lang="en-US" sz="2400" i="1">
                                  <a:solidFill>
                                    <a:srgbClr val="FF0000"/>
                                  </a:solidFill>
                                  <a:latin typeface="Cambria Math" panose="02040503050406030204" pitchFamily="18" charset="0"/>
                                </a:rPr>
                                <m:t>𝑎</m:t>
                              </m:r>
                            </m:lim>
                          </m:limLow>
                        </m:fName>
                        <m:e>
                          <m:r>
                            <a:rPr lang="en-US" sz="2400" i="1">
                              <a:solidFill>
                                <a:schemeClr val="accent3">
                                  <a:lumMod val="40000"/>
                                  <a:lumOff val="60000"/>
                                </a:schemeClr>
                              </a:solidFill>
                              <a:latin typeface="Cambria Math" panose="02040503050406030204" pitchFamily="18" charset="0"/>
                            </a:rPr>
                            <m:t>𝑄</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e>
                          </m:d>
                        </m:e>
                      </m:func>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EB7D2AB-0D8F-924F-8340-DF9D99B13E8B}"/>
              </a:ext>
            </a:extLst>
          </p:cNvPr>
          <p:cNvSpPr txBox="1"/>
          <p:nvPr/>
        </p:nvSpPr>
        <p:spPr>
          <a:xfrm>
            <a:off x="4886324" y="4405997"/>
            <a:ext cx="3414713" cy="646331"/>
          </a:xfrm>
          <a:prstGeom prst="rect">
            <a:avLst/>
          </a:prstGeom>
          <a:noFill/>
        </p:spPr>
        <p:txBody>
          <a:bodyPr wrap="square" rtlCol="0">
            <a:spAutoFit/>
          </a:bodyPr>
          <a:lstStyle/>
          <a:p>
            <a:r>
              <a:rPr lang="en-US" dirty="0">
                <a:solidFill>
                  <a:srgbClr val="FF0000"/>
                </a:solidFill>
                <a:latin typeface="Helvetica" pitchFamily="2" charset="0"/>
              </a:rPr>
              <a:t>… of all the possible actions </a:t>
            </a:r>
            <a:r>
              <a:rPr lang="en-US" i="1" dirty="0">
                <a:solidFill>
                  <a:srgbClr val="FF0000"/>
                </a:solidFill>
                <a:latin typeface="Helvetica" pitchFamily="2" charset="0"/>
              </a:rPr>
              <a:t>a</a:t>
            </a:r>
            <a:r>
              <a:rPr lang="en-US" dirty="0">
                <a:solidFill>
                  <a:srgbClr val="FF0000"/>
                </a:solidFill>
                <a:latin typeface="Helvetica" pitchFamily="2" charset="0"/>
              </a:rPr>
              <a:t> we can take in state </a:t>
            </a:r>
            <a:r>
              <a:rPr lang="en-US" i="1" dirty="0">
                <a:solidFill>
                  <a:srgbClr val="FF0000"/>
                </a:solidFill>
                <a:latin typeface="Helvetica" pitchFamily="2" charset="0"/>
              </a:rPr>
              <a:t>s</a:t>
            </a:r>
            <a:r>
              <a:rPr lang="en-US" dirty="0">
                <a:solidFill>
                  <a:srgbClr val="FF0000"/>
                </a:solidFill>
                <a:latin typeface="Helvetica" pitchFamily="2" charset="0"/>
              </a:rPr>
              <a:t>…</a:t>
            </a:r>
          </a:p>
        </p:txBody>
      </p:sp>
    </p:spTree>
    <p:extLst>
      <p:ext uri="{BB962C8B-B14F-4D97-AF65-F5344CB8AC3E}">
        <p14:creationId xmlns:p14="http://schemas.microsoft.com/office/powerpoint/2010/main" val="2192002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e>
                      </m:func>
                    </m:oMath>
                  </m:oMathPara>
                </a14:m>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EB7D2AB-0D8F-924F-8340-DF9D99B13E8B}"/>
              </a:ext>
            </a:extLst>
          </p:cNvPr>
          <p:cNvSpPr txBox="1"/>
          <p:nvPr/>
        </p:nvSpPr>
        <p:spPr>
          <a:xfrm>
            <a:off x="4886324" y="4405997"/>
            <a:ext cx="3414713" cy="923330"/>
          </a:xfrm>
          <a:prstGeom prst="rect">
            <a:avLst/>
          </a:prstGeom>
          <a:noFill/>
        </p:spPr>
        <p:txBody>
          <a:bodyPr wrap="square" rtlCol="0">
            <a:spAutoFit/>
          </a:bodyPr>
          <a:lstStyle/>
          <a:p>
            <a:r>
              <a:rPr lang="en-US" dirty="0">
                <a:solidFill>
                  <a:srgbClr val="FF0000"/>
                </a:solidFill>
                <a:latin typeface="Helvetica" pitchFamily="2" charset="0"/>
              </a:rPr>
              <a:t>… choose the action that maximizes the expected reward. i.e., the best action.</a:t>
            </a:r>
          </a:p>
        </p:txBody>
      </p:sp>
    </p:spTree>
    <p:extLst>
      <p:ext uri="{BB962C8B-B14F-4D97-AF65-F5344CB8AC3E}">
        <p14:creationId xmlns:p14="http://schemas.microsoft.com/office/powerpoint/2010/main" val="1112503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e>
                      </m:d>
                      <m:r>
                        <a:rPr lang="en-US" sz="2400" i="1">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max</m:t>
                              </m:r>
                            </m:e>
                            <m:lim>
                              <m:r>
                                <a:rPr lang="en-US" sz="2400" i="1">
                                  <a:solidFill>
                                    <a:schemeClr val="tx1"/>
                                  </a:solidFill>
                                  <a:latin typeface="Cambria Math" panose="02040503050406030204" pitchFamily="18" charset="0"/>
                                </a:rPr>
                                <m:t>𝑎</m:t>
                              </m:r>
                            </m:lim>
                          </m:limLow>
                        </m:fName>
                        <m:e>
                          <m:r>
                            <a:rPr lang="en-US" sz="2400" i="1">
                              <a:solidFill>
                                <a:schemeClr val="tx1"/>
                              </a:solidFill>
                              <a:latin typeface="Cambria Math" panose="02040503050406030204" pitchFamily="18" charset="0"/>
                            </a:rPr>
                            <m:t>𝑄</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e>
                          </m:d>
                        </m:e>
                      </m:func>
                    </m:oMath>
                  </m:oMathPara>
                </a14:m>
                <a:endParaRPr lang="en-US" sz="2400" dirty="0">
                  <a:solidFill>
                    <a:schemeClr val="tx1"/>
                  </a:solidFill>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0802ACA-5A05-5E49-9B70-9A60522FF03B}"/>
              </a:ext>
            </a:extLst>
          </p:cNvPr>
          <p:cNvSpPr txBox="1"/>
          <p:nvPr/>
        </p:nvSpPr>
        <p:spPr>
          <a:xfrm>
            <a:off x="4388643" y="4606022"/>
            <a:ext cx="4169570" cy="1200329"/>
          </a:xfrm>
          <a:prstGeom prst="rect">
            <a:avLst/>
          </a:prstGeom>
          <a:noFill/>
        </p:spPr>
        <p:txBody>
          <a:bodyPr wrap="square" rtlCol="0">
            <a:spAutoFit/>
          </a:bodyPr>
          <a:lstStyle/>
          <a:p>
            <a:r>
              <a:rPr lang="en-US" dirty="0">
                <a:latin typeface="Helvetica" pitchFamily="2" charset="0"/>
              </a:rPr>
              <a:t>Or in other words, loop through all the actions, keep track of the expected reward of each, and return the highest expected reward you find. </a:t>
            </a:r>
          </a:p>
        </p:txBody>
      </p:sp>
    </p:spTree>
    <p:extLst>
      <p:ext uri="{BB962C8B-B14F-4D97-AF65-F5344CB8AC3E}">
        <p14:creationId xmlns:p14="http://schemas.microsoft.com/office/powerpoint/2010/main" val="327514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Deterministic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46224" y="1659061"/>
            <a:ext cx="10058400" cy="3849624"/>
          </a:xfrm>
        </p:spPr>
        <p:txBody>
          <a:bodyPr>
            <a:normAutofit/>
          </a:bodyPr>
          <a:lstStyle/>
          <a:p>
            <a:r>
              <a:rPr lang="en-US" sz="2400" dirty="0">
                <a:latin typeface="Helvetica" pitchFamily="2" charset="0"/>
              </a:rPr>
              <a:t>A </a:t>
            </a:r>
            <a:r>
              <a:rPr lang="en-US" sz="2400" b="1" dirty="0">
                <a:latin typeface="Helvetica" pitchFamily="2" charset="0"/>
              </a:rPr>
              <a:t>Deterministic Process </a:t>
            </a:r>
            <a:r>
              <a:rPr lang="en-US" sz="2400" dirty="0">
                <a:latin typeface="Helvetica" pitchFamily="2" charset="0"/>
              </a:rPr>
              <a:t>describes how the world transitions from one state to another by taking actions. Ring a Bell?</a:t>
            </a:r>
          </a:p>
        </p:txBody>
      </p:sp>
      <p:grpSp>
        <p:nvGrpSpPr>
          <p:cNvPr id="140" name="Group 139">
            <a:extLst>
              <a:ext uri="{FF2B5EF4-FFF2-40B4-BE49-F238E27FC236}">
                <a16:creationId xmlns:a16="http://schemas.microsoft.com/office/drawing/2014/main" id="{8311AC85-33E3-8A4C-9388-E267EC94BC5B}"/>
              </a:ext>
            </a:extLst>
          </p:cNvPr>
          <p:cNvGrpSpPr/>
          <p:nvPr/>
        </p:nvGrpSpPr>
        <p:grpSpPr>
          <a:xfrm>
            <a:off x="204889" y="2752990"/>
            <a:ext cx="11609535" cy="4004482"/>
            <a:chOff x="204889" y="2752990"/>
            <a:chExt cx="11609535" cy="4004482"/>
          </a:xfrm>
        </p:grpSpPr>
        <p:grpSp>
          <p:nvGrpSpPr>
            <p:cNvPr id="4" name="Group 3">
              <a:extLst>
                <a:ext uri="{FF2B5EF4-FFF2-40B4-BE49-F238E27FC236}">
                  <a16:creationId xmlns:a16="http://schemas.microsoft.com/office/drawing/2014/main" id="{102396E3-A132-7F43-883E-547A3D93211B}"/>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57DB5BED-2610-134E-9DA4-C66D86A17FF2}"/>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E5386419-A5CA-C946-AF21-BFAF340815B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B124D-18A2-694E-9212-5B3FC91E14CA}"/>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1A54E304-B4AF-C24E-A929-47197A58BD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8AB5008-45A7-EF46-B6B3-ACCCB7BBA95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C64A0D16-FB01-FB48-819D-81AA720E29C3}"/>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343883F5-D365-3B49-9AF2-C71020ECB741}"/>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D264C06-50A8-FC43-965E-3FC6A6366EDD}"/>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13" name="Group 12">
              <a:extLst>
                <a:ext uri="{FF2B5EF4-FFF2-40B4-BE49-F238E27FC236}">
                  <a16:creationId xmlns:a16="http://schemas.microsoft.com/office/drawing/2014/main" id="{3D4DD600-2096-1046-9B47-07F37D0E02E7}"/>
                </a:ext>
              </a:extLst>
            </p:cNvPr>
            <p:cNvGrpSpPr/>
            <p:nvPr/>
          </p:nvGrpSpPr>
          <p:grpSpPr>
            <a:xfrm>
              <a:off x="550864" y="4018457"/>
              <a:ext cx="2405449" cy="1096231"/>
              <a:chOff x="6984484" y="2612572"/>
              <a:chExt cx="3738933" cy="2121416"/>
            </a:xfrm>
          </p:grpSpPr>
          <p:grpSp>
            <p:nvGrpSpPr>
              <p:cNvPr id="14" name="Group 13">
                <a:extLst>
                  <a:ext uri="{FF2B5EF4-FFF2-40B4-BE49-F238E27FC236}">
                    <a16:creationId xmlns:a16="http://schemas.microsoft.com/office/drawing/2014/main" id="{8DA3F217-EE5C-304E-A42D-ECE8C0115A2B}"/>
                  </a:ext>
                </a:extLst>
              </p:cNvPr>
              <p:cNvGrpSpPr/>
              <p:nvPr/>
            </p:nvGrpSpPr>
            <p:grpSpPr>
              <a:xfrm>
                <a:off x="6984484" y="2612572"/>
                <a:ext cx="3738933" cy="2121416"/>
                <a:chOff x="7103238" y="2135528"/>
                <a:chExt cx="2824223" cy="1412111"/>
              </a:xfrm>
            </p:grpSpPr>
            <p:sp>
              <p:nvSpPr>
                <p:cNvPr id="17" name="Rectangle 16">
                  <a:extLst>
                    <a:ext uri="{FF2B5EF4-FFF2-40B4-BE49-F238E27FC236}">
                      <a16:creationId xmlns:a16="http://schemas.microsoft.com/office/drawing/2014/main" id="{08867E85-BD6D-8045-B9B4-FBB8723DD0D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8BAAD0B-BBF5-4745-A35B-0B3641F69F89}"/>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9" name="Rectangle 18">
                  <a:extLst>
                    <a:ext uri="{FF2B5EF4-FFF2-40B4-BE49-F238E27FC236}">
                      <a16:creationId xmlns:a16="http://schemas.microsoft.com/office/drawing/2014/main" id="{F8699C88-FF64-E44B-8B3E-82117824A62C}"/>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914294-71F2-3241-A064-D4DDADD12534}"/>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5" name="Picture 14">
                <a:extLst>
                  <a:ext uri="{FF2B5EF4-FFF2-40B4-BE49-F238E27FC236}">
                    <a16:creationId xmlns:a16="http://schemas.microsoft.com/office/drawing/2014/main" id="{4D63F09D-01B5-D648-B9D3-E7D9B5C823F9}"/>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16" name="Picture 15">
                <a:extLst>
                  <a:ext uri="{FF2B5EF4-FFF2-40B4-BE49-F238E27FC236}">
                    <a16:creationId xmlns:a16="http://schemas.microsoft.com/office/drawing/2014/main" id="{1F37DF8B-32CD-6043-9B1F-DF124EF2AA7E}"/>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21" name="Group 20">
              <a:extLst>
                <a:ext uri="{FF2B5EF4-FFF2-40B4-BE49-F238E27FC236}">
                  <a16:creationId xmlns:a16="http://schemas.microsoft.com/office/drawing/2014/main" id="{A13FD24B-6491-A340-8008-0F95473317DC}"/>
                </a:ext>
              </a:extLst>
            </p:cNvPr>
            <p:cNvGrpSpPr/>
            <p:nvPr/>
          </p:nvGrpSpPr>
          <p:grpSpPr>
            <a:xfrm>
              <a:off x="3403336" y="5289032"/>
              <a:ext cx="2405449" cy="1096231"/>
              <a:chOff x="6984484" y="2612572"/>
              <a:chExt cx="3738933" cy="2121416"/>
            </a:xfrm>
          </p:grpSpPr>
          <p:grpSp>
            <p:nvGrpSpPr>
              <p:cNvPr id="22" name="Group 21">
                <a:extLst>
                  <a:ext uri="{FF2B5EF4-FFF2-40B4-BE49-F238E27FC236}">
                    <a16:creationId xmlns:a16="http://schemas.microsoft.com/office/drawing/2014/main" id="{DD0A059B-5273-9F45-A67C-91839A495805}"/>
                  </a:ext>
                </a:extLst>
              </p:cNvPr>
              <p:cNvGrpSpPr/>
              <p:nvPr/>
            </p:nvGrpSpPr>
            <p:grpSpPr>
              <a:xfrm>
                <a:off x="6984484" y="2612572"/>
                <a:ext cx="3738933" cy="2121416"/>
                <a:chOff x="7103238" y="2135528"/>
                <a:chExt cx="2824223" cy="1412111"/>
              </a:xfrm>
            </p:grpSpPr>
            <p:sp>
              <p:nvSpPr>
                <p:cNvPr id="24" name="Rectangle 23">
                  <a:extLst>
                    <a:ext uri="{FF2B5EF4-FFF2-40B4-BE49-F238E27FC236}">
                      <a16:creationId xmlns:a16="http://schemas.microsoft.com/office/drawing/2014/main" id="{1C7FF68D-7AEE-E74A-B3DA-72F803E94CEA}"/>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CF97760-1BD2-7540-8EDA-E9E050769AFE}"/>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26" name="Rectangle 25">
                  <a:extLst>
                    <a:ext uri="{FF2B5EF4-FFF2-40B4-BE49-F238E27FC236}">
                      <a16:creationId xmlns:a16="http://schemas.microsoft.com/office/drawing/2014/main" id="{61FB22DE-3E9F-604F-8DCF-83E74E4F6729}"/>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21E252B-F38F-DA48-BA2D-975436BC1A5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3" name="Picture 22">
                <a:extLst>
                  <a:ext uri="{FF2B5EF4-FFF2-40B4-BE49-F238E27FC236}">
                    <a16:creationId xmlns:a16="http://schemas.microsoft.com/office/drawing/2014/main" id="{7E3E2BF2-B575-E641-AA60-641282963B39}"/>
                  </a:ext>
                </a:extLst>
              </p:cNvPr>
              <p:cNvPicPr>
                <a:picLocks noChangeAspect="1"/>
              </p:cNvPicPr>
              <p:nvPr/>
            </p:nvPicPr>
            <p:blipFill>
              <a:blip r:embed="rId2"/>
              <a:stretch>
                <a:fillRect/>
              </a:stretch>
            </p:blipFill>
            <p:spPr>
              <a:xfrm>
                <a:off x="7076779" y="3097434"/>
                <a:ext cx="1682168" cy="1121447"/>
              </a:xfrm>
              <a:prstGeom prst="rect">
                <a:avLst/>
              </a:prstGeom>
            </p:spPr>
          </p:pic>
        </p:grpSp>
        <p:grpSp>
          <p:nvGrpSpPr>
            <p:cNvPr id="28" name="Group 27">
              <a:extLst>
                <a:ext uri="{FF2B5EF4-FFF2-40B4-BE49-F238E27FC236}">
                  <a16:creationId xmlns:a16="http://schemas.microsoft.com/office/drawing/2014/main" id="{9A7AA510-19F5-1B46-86CE-3DA3602B137A}"/>
                </a:ext>
              </a:extLst>
            </p:cNvPr>
            <p:cNvGrpSpPr/>
            <p:nvPr/>
          </p:nvGrpSpPr>
          <p:grpSpPr>
            <a:xfrm>
              <a:off x="6263099" y="2752990"/>
              <a:ext cx="2405449" cy="1096231"/>
              <a:chOff x="6984484" y="2612572"/>
              <a:chExt cx="3738933" cy="2121416"/>
            </a:xfrm>
          </p:grpSpPr>
          <p:grpSp>
            <p:nvGrpSpPr>
              <p:cNvPr id="29" name="Group 28">
                <a:extLst>
                  <a:ext uri="{FF2B5EF4-FFF2-40B4-BE49-F238E27FC236}">
                    <a16:creationId xmlns:a16="http://schemas.microsoft.com/office/drawing/2014/main" id="{F06B86D7-FA88-DD4B-AD5A-E8C771F13E44}"/>
                  </a:ext>
                </a:extLst>
              </p:cNvPr>
              <p:cNvGrpSpPr/>
              <p:nvPr/>
            </p:nvGrpSpPr>
            <p:grpSpPr>
              <a:xfrm>
                <a:off x="6984484" y="2612572"/>
                <a:ext cx="3738933" cy="2121416"/>
                <a:chOff x="7103238" y="2135528"/>
                <a:chExt cx="2824223" cy="1412111"/>
              </a:xfrm>
            </p:grpSpPr>
            <p:sp>
              <p:nvSpPr>
                <p:cNvPr id="33" name="Rectangle 32">
                  <a:extLst>
                    <a:ext uri="{FF2B5EF4-FFF2-40B4-BE49-F238E27FC236}">
                      <a16:creationId xmlns:a16="http://schemas.microsoft.com/office/drawing/2014/main" id="{EF8B6E11-7ED9-734E-9049-55CE6E247434}"/>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12D2515-C047-1A48-A23F-6597814F133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5" name="Rectangle 34">
                  <a:extLst>
                    <a:ext uri="{FF2B5EF4-FFF2-40B4-BE49-F238E27FC236}">
                      <a16:creationId xmlns:a16="http://schemas.microsoft.com/office/drawing/2014/main" id="{C15623B3-AE4F-1444-B006-390C09280FE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EF8EEDB7-A38F-3941-8073-863EDD904DC9}"/>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0" name="Picture 29">
                <a:extLst>
                  <a:ext uri="{FF2B5EF4-FFF2-40B4-BE49-F238E27FC236}">
                    <a16:creationId xmlns:a16="http://schemas.microsoft.com/office/drawing/2014/main" id="{2CB6A5C4-B9C6-6C40-9CC8-AA969E42FD90}"/>
                  </a:ext>
                </a:extLst>
              </p:cNvPr>
              <p:cNvPicPr>
                <a:picLocks noChangeAspect="1"/>
              </p:cNvPicPr>
              <p:nvPr/>
            </p:nvPicPr>
            <p:blipFill>
              <a:blip r:embed="rId2"/>
              <a:stretch>
                <a:fillRect/>
              </a:stretch>
            </p:blipFill>
            <p:spPr>
              <a:xfrm>
                <a:off x="8959059" y="3097434"/>
                <a:ext cx="1682168" cy="1121447"/>
              </a:xfrm>
              <a:prstGeom prst="rect">
                <a:avLst/>
              </a:prstGeom>
            </p:spPr>
          </p:pic>
          <p:pic>
            <p:nvPicPr>
              <p:cNvPr id="31" name="Picture 30">
                <a:extLst>
                  <a:ext uri="{FF2B5EF4-FFF2-40B4-BE49-F238E27FC236}">
                    <a16:creationId xmlns:a16="http://schemas.microsoft.com/office/drawing/2014/main" id="{15AA8E0C-B445-9C4B-96E0-654C1770C110}"/>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32" name="Picture 31">
                <a:extLst>
                  <a:ext uri="{FF2B5EF4-FFF2-40B4-BE49-F238E27FC236}">
                    <a16:creationId xmlns:a16="http://schemas.microsoft.com/office/drawing/2014/main" id="{BD3D899E-C580-1A49-98E7-A19006BC77D8}"/>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37" name="Group 36">
              <a:extLst>
                <a:ext uri="{FF2B5EF4-FFF2-40B4-BE49-F238E27FC236}">
                  <a16:creationId xmlns:a16="http://schemas.microsoft.com/office/drawing/2014/main" id="{B2B9C669-5B4F-2F48-8A5F-4703EA71B5F7}"/>
                </a:ext>
              </a:extLst>
            </p:cNvPr>
            <p:cNvGrpSpPr/>
            <p:nvPr/>
          </p:nvGrpSpPr>
          <p:grpSpPr>
            <a:xfrm>
              <a:off x="3404332" y="4018457"/>
              <a:ext cx="2405449" cy="1096231"/>
              <a:chOff x="6984484" y="2612572"/>
              <a:chExt cx="3738933" cy="2121416"/>
            </a:xfrm>
          </p:grpSpPr>
          <p:grpSp>
            <p:nvGrpSpPr>
              <p:cNvPr id="38" name="Group 37">
                <a:extLst>
                  <a:ext uri="{FF2B5EF4-FFF2-40B4-BE49-F238E27FC236}">
                    <a16:creationId xmlns:a16="http://schemas.microsoft.com/office/drawing/2014/main" id="{450C1E68-E3BF-FC43-B48A-FE6DA8AD2E52}"/>
                  </a:ext>
                </a:extLst>
              </p:cNvPr>
              <p:cNvGrpSpPr/>
              <p:nvPr/>
            </p:nvGrpSpPr>
            <p:grpSpPr>
              <a:xfrm>
                <a:off x="6984484" y="2612572"/>
                <a:ext cx="3738933" cy="2121416"/>
                <a:chOff x="7103238" y="2135528"/>
                <a:chExt cx="2824223" cy="1412111"/>
              </a:xfrm>
            </p:grpSpPr>
            <p:sp>
              <p:nvSpPr>
                <p:cNvPr id="41" name="Rectangle 40">
                  <a:extLst>
                    <a:ext uri="{FF2B5EF4-FFF2-40B4-BE49-F238E27FC236}">
                      <a16:creationId xmlns:a16="http://schemas.microsoft.com/office/drawing/2014/main" id="{544380FD-D328-D845-A26B-AE6C1D883A9E}"/>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D959F78-57CA-784E-BA6F-FDC4BD0C4603}"/>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3" name="Rectangle 42">
                  <a:extLst>
                    <a:ext uri="{FF2B5EF4-FFF2-40B4-BE49-F238E27FC236}">
                      <a16:creationId xmlns:a16="http://schemas.microsoft.com/office/drawing/2014/main" id="{190CD976-F806-9A4A-87B5-7F251257364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7C6A2FD-5F21-4742-98A5-C4638C2BAB8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9" name="Picture 38">
                <a:extLst>
                  <a:ext uri="{FF2B5EF4-FFF2-40B4-BE49-F238E27FC236}">
                    <a16:creationId xmlns:a16="http://schemas.microsoft.com/office/drawing/2014/main" id="{301AE511-51DA-0B47-875F-0D9D25246879}"/>
                  </a:ext>
                </a:extLst>
              </p:cNvPr>
              <p:cNvPicPr>
                <a:picLocks noChangeAspect="1"/>
              </p:cNvPicPr>
              <p:nvPr/>
            </p:nvPicPr>
            <p:blipFill>
              <a:blip r:embed="rId2"/>
              <a:stretch>
                <a:fillRect/>
              </a:stretch>
            </p:blipFill>
            <p:spPr>
              <a:xfrm>
                <a:off x="8920641" y="3097434"/>
                <a:ext cx="1682168" cy="1121447"/>
              </a:xfrm>
              <a:prstGeom prst="rect">
                <a:avLst/>
              </a:prstGeom>
            </p:spPr>
          </p:pic>
          <p:pic>
            <p:nvPicPr>
              <p:cNvPr id="40" name="Picture 39">
                <a:extLst>
                  <a:ext uri="{FF2B5EF4-FFF2-40B4-BE49-F238E27FC236}">
                    <a16:creationId xmlns:a16="http://schemas.microsoft.com/office/drawing/2014/main" id="{18A09F2B-79AA-134A-8F06-ED559BD72A55}"/>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45" name="Group 44">
              <a:extLst>
                <a:ext uri="{FF2B5EF4-FFF2-40B4-BE49-F238E27FC236}">
                  <a16:creationId xmlns:a16="http://schemas.microsoft.com/office/drawing/2014/main" id="{E5778340-D2EE-164C-93BC-31ACF738D002}"/>
                </a:ext>
              </a:extLst>
            </p:cNvPr>
            <p:cNvGrpSpPr/>
            <p:nvPr/>
          </p:nvGrpSpPr>
          <p:grpSpPr>
            <a:xfrm>
              <a:off x="6263100" y="4026099"/>
              <a:ext cx="2405449" cy="1096231"/>
              <a:chOff x="6984484" y="2612572"/>
              <a:chExt cx="3738933" cy="2121416"/>
            </a:xfrm>
          </p:grpSpPr>
          <p:grpSp>
            <p:nvGrpSpPr>
              <p:cNvPr id="46" name="Group 45">
                <a:extLst>
                  <a:ext uri="{FF2B5EF4-FFF2-40B4-BE49-F238E27FC236}">
                    <a16:creationId xmlns:a16="http://schemas.microsoft.com/office/drawing/2014/main" id="{A962C794-5645-D94A-B664-8BEFF7BECE85}"/>
                  </a:ext>
                </a:extLst>
              </p:cNvPr>
              <p:cNvGrpSpPr/>
              <p:nvPr/>
            </p:nvGrpSpPr>
            <p:grpSpPr>
              <a:xfrm>
                <a:off x="6984484" y="2612572"/>
                <a:ext cx="3738933" cy="2121416"/>
                <a:chOff x="7103238" y="2135528"/>
                <a:chExt cx="2824223" cy="1412111"/>
              </a:xfrm>
            </p:grpSpPr>
            <p:sp>
              <p:nvSpPr>
                <p:cNvPr id="49" name="Rectangle 48">
                  <a:extLst>
                    <a:ext uri="{FF2B5EF4-FFF2-40B4-BE49-F238E27FC236}">
                      <a16:creationId xmlns:a16="http://schemas.microsoft.com/office/drawing/2014/main" id="{B73FEB71-7D35-BA4A-9F62-B2A6100F2B9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30B2AF-C7E7-E14B-9902-3F21515762D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1" name="Rectangle 50">
                  <a:extLst>
                    <a:ext uri="{FF2B5EF4-FFF2-40B4-BE49-F238E27FC236}">
                      <a16:creationId xmlns:a16="http://schemas.microsoft.com/office/drawing/2014/main" id="{9F819859-449A-7644-90AD-1D153322C26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E7A266B6-646E-7D49-974F-8C68DA11A32C}"/>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7" name="Picture 46">
                <a:extLst>
                  <a:ext uri="{FF2B5EF4-FFF2-40B4-BE49-F238E27FC236}">
                    <a16:creationId xmlns:a16="http://schemas.microsoft.com/office/drawing/2014/main" id="{937405A0-6C7C-AC48-9BDF-892D3F9D6671}"/>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48" name="Picture 47">
                <a:extLst>
                  <a:ext uri="{FF2B5EF4-FFF2-40B4-BE49-F238E27FC236}">
                    <a16:creationId xmlns:a16="http://schemas.microsoft.com/office/drawing/2014/main" id="{1A7CA3C9-3818-7241-AF38-5F6ABB40DFAC}"/>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53" name="Group 52">
              <a:extLst>
                <a:ext uri="{FF2B5EF4-FFF2-40B4-BE49-F238E27FC236}">
                  <a16:creationId xmlns:a16="http://schemas.microsoft.com/office/drawing/2014/main" id="{BB3AA63B-E0F0-CE4C-AA3C-B79253693ED5}"/>
                </a:ext>
              </a:extLst>
            </p:cNvPr>
            <p:cNvGrpSpPr/>
            <p:nvPr/>
          </p:nvGrpSpPr>
          <p:grpSpPr>
            <a:xfrm>
              <a:off x="9044910" y="4033741"/>
              <a:ext cx="2405449" cy="1096231"/>
              <a:chOff x="6984484" y="2612572"/>
              <a:chExt cx="3738933" cy="2121416"/>
            </a:xfrm>
          </p:grpSpPr>
          <p:grpSp>
            <p:nvGrpSpPr>
              <p:cNvPr id="54" name="Group 53">
                <a:extLst>
                  <a:ext uri="{FF2B5EF4-FFF2-40B4-BE49-F238E27FC236}">
                    <a16:creationId xmlns:a16="http://schemas.microsoft.com/office/drawing/2014/main" id="{E998F8BA-782A-8F44-81E1-8EA9A896566A}"/>
                  </a:ext>
                </a:extLst>
              </p:cNvPr>
              <p:cNvGrpSpPr/>
              <p:nvPr/>
            </p:nvGrpSpPr>
            <p:grpSpPr>
              <a:xfrm>
                <a:off x="6984484" y="2612572"/>
                <a:ext cx="3738933" cy="2121416"/>
                <a:chOff x="7103238" y="2135528"/>
                <a:chExt cx="2824223" cy="1412111"/>
              </a:xfrm>
            </p:grpSpPr>
            <p:sp>
              <p:nvSpPr>
                <p:cNvPr id="57" name="Rectangle 56">
                  <a:extLst>
                    <a:ext uri="{FF2B5EF4-FFF2-40B4-BE49-F238E27FC236}">
                      <a16:creationId xmlns:a16="http://schemas.microsoft.com/office/drawing/2014/main" id="{019FBE0B-9A47-1B43-9BB1-EDAAC2CBD78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D428102-620F-8741-AB2A-8705FB1942F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9" name="Rectangle 58">
                  <a:extLst>
                    <a:ext uri="{FF2B5EF4-FFF2-40B4-BE49-F238E27FC236}">
                      <a16:creationId xmlns:a16="http://schemas.microsoft.com/office/drawing/2014/main" id="{213F0709-35DB-854B-BF5A-88A129E7F25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2362C1B-7905-7344-84ED-4F9953784D2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5" name="Picture 54">
                <a:extLst>
                  <a:ext uri="{FF2B5EF4-FFF2-40B4-BE49-F238E27FC236}">
                    <a16:creationId xmlns:a16="http://schemas.microsoft.com/office/drawing/2014/main" id="{0006361A-C7DA-BB45-9F14-F3FBF6ECB6EA}"/>
                  </a:ext>
                </a:extLst>
              </p:cNvPr>
              <p:cNvPicPr>
                <a:picLocks noChangeAspect="1"/>
              </p:cNvPicPr>
              <p:nvPr/>
            </p:nvPicPr>
            <p:blipFill>
              <a:blip r:embed="rId2"/>
              <a:stretch>
                <a:fillRect/>
              </a:stretch>
            </p:blipFill>
            <p:spPr>
              <a:xfrm>
                <a:off x="8920644" y="3097434"/>
                <a:ext cx="1682168" cy="1121447"/>
              </a:xfrm>
              <a:prstGeom prst="rect">
                <a:avLst/>
              </a:prstGeom>
            </p:spPr>
          </p:pic>
          <p:pic>
            <p:nvPicPr>
              <p:cNvPr id="56" name="Picture 55">
                <a:extLst>
                  <a:ext uri="{FF2B5EF4-FFF2-40B4-BE49-F238E27FC236}">
                    <a16:creationId xmlns:a16="http://schemas.microsoft.com/office/drawing/2014/main" id="{44BA3798-CF2B-B94B-B26C-39EB9792CE0E}"/>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61" name="Group 60">
              <a:extLst>
                <a:ext uri="{FF2B5EF4-FFF2-40B4-BE49-F238E27FC236}">
                  <a16:creationId xmlns:a16="http://schemas.microsoft.com/office/drawing/2014/main" id="{2973E987-432B-3145-A065-2F3358143B06}"/>
                </a:ext>
              </a:extLst>
            </p:cNvPr>
            <p:cNvGrpSpPr/>
            <p:nvPr/>
          </p:nvGrpSpPr>
          <p:grpSpPr>
            <a:xfrm>
              <a:off x="6289264" y="5281217"/>
              <a:ext cx="2405449" cy="1096231"/>
              <a:chOff x="6984484" y="2612572"/>
              <a:chExt cx="3738933" cy="2121416"/>
            </a:xfrm>
          </p:grpSpPr>
          <p:grpSp>
            <p:nvGrpSpPr>
              <p:cNvPr id="62" name="Group 61">
                <a:extLst>
                  <a:ext uri="{FF2B5EF4-FFF2-40B4-BE49-F238E27FC236}">
                    <a16:creationId xmlns:a16="http://schemas.microsoft.com/office/drawing/2014/main" id="{C415DF10-905C-7745-B161-A9FBE8D5D0FC}"/>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B17F1E80-ADD7-0044-9300-D400C6AC776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22AA7C0-0737-864E-B151-4E07B559DBE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33F0ED1E-502F-614C-8884-3146EE797B8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230A68F-EE18-194F-B854-9B438BD9544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3" name="Picture 62">
                <a:extLst>
                  <a:ext uri="{FF2B5EF4-FFF2-40B4-BE49-F238E27FC236}">
                    <a16:creationId xmlns:a16="http://schemas.microsoft.com/office/drawing/2014/main" id="{528D5AE7-1F0A-844B-A509-F84C8B3140D9}"/>
                  </a:ext>
                </a:extLst>
              </p:cNvPr>
              <p:cNvPicPr>
                <a:picLocks noChangeAspect="1"/>
              </p:cNvPicPr>
              <p:nvPr/>
            </p:nvPicPr>
            <p:blipFill>
              <a:blip r:embed="rId2"/>
              <a:stretch>
                <a:fillRect/>
              </a:stretch>
            </p:blipFill>
            <p:spPr>
              <a:xfrm>
                <a:off x="8901434" y="3097434"/>
                <a:ext cx="1682168" cy="1121447"/>
              </a:xfrm>
              <a:prstGeom prst="rect">
                <a:avLst/>
              </a:prstGeom>
            </p:spPr>
          </p:pic>
        </p:grpSp>
        <p:grpSp>
          <p:nvGrpSpPr>
            <p:cNvPr id="68" name="Group 67">
              <a:extLst>
                <a:ext uri="{FF2B5EF4-FFF2-40B4-BE49-F238E27FC236}">
                  <a16:creationId xmlns:a16="http://schemas.microsoft.com/office/drawing/2014/main" id="{BFEB1807-0550-B244-9E1A-B3E0A8887562}"/>
                </a:ext>
              </a:extLst>
            </p:cNvPr>
            <p:cNvGrpSpPr/>
            <p:nvPr/>
          </p:nvGrpSpPr>
          <p:grpSpPr>
            <a:xfrm>
              <a:off x="5808785" y="3295333"/>
              <a:ext cx="454314" cy="386373"/>
              <a:chOff x="5808785" y="3134694"/>
              <a:chExt cx="454314" cy="386373"/>
            </a:xfrm>
          </p:grpSpPr>
          <p:cxnSp>
            <p:nvCxnSpPr>
              <p:cNvPr id="69" name="Straight Arrow Connector 68">
                <a:extLst>
                  <a:ext uri="{FF2B5EF4-FFF2-40B4-BE49-F238E27FC236}">
                    <a16:creationId xmlns:a16="http://schemas.microsoft.com/office/drawing/2014/main" id="{E1BF2EC7-D71E-894F-9060-D149F6DAF571}"/>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1FFF5BF-90D5-0A42-98B1-009BF1B28D5E}"/>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71" name="Group 70">
              <a:extLst>
                <a:ext uri="{FF2B5EF4-FFF2-40B4-BE49-F238E27FC236}">
                  <a16:creationId xmlns:a16="http://schemas.microsoft.com/office/drawing/2014/main" id="{469709FD-9A8D-9C4E-87F0-59060D6BFC96}"/>
                </a:ext>
              </a:extLst>
            </p:cNvPr>
            <p:cNvGrpSpPr/>
            <p:nvPr/>
          </p:nvGrpSpPr>
          <p:grpSpPr>
            <a:xfrm>
              <a:off x="5794254" y="2786731"/>
              <a:ext cx="495010" cy="379232"/>
              <a:chOff x="5790315" y="3134694"/>
              <a:chExt cx="495010" cy="379232"/>
            </a:xfrm>
          </p:grpSpPr>
          <p:cxnSp>
            <p:nvCxnSpPr>
              <p:cNvPr id="72" name="Straight Arrow Connector 71">
                <a:extLst>
                  <a:ext uri="{FF2B5EF4-FFF2-40B4-BE49-F238E27FC236}">
                    <a16:creationId xmlns:a16="http://schemas.microsoft.com/office/drawing/2014/main" id="{40F3346A-3815-A145-BE18-669467C6CD3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C3FB-7E78-DB40-97CE-559A7A3FE61D}"/>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74" name="Group 73">
              <a:extLst>
                <a:ext uri="{FF2B5EF4-FFF2-40B4-BE49-F238E27FC236}">
                  <a16:creationId xmlns:a16="http://schemas.microsoft.com/office/drawing/2014/main" id="{BD6AF81B-F796-2945-A282-2250D516F5CC}"/>
                </a:ext>
              </a:extLst>
            </p:cNvPr>
            <p:cNvGrpSpPr/>
            <p:nvPr/>
          </p:nvGrpSpPr>
          <p:grpSpPr>
            <a:xfrm>
              <a:off x="3003526" y="2786731"/>
              <a:ext cx="368211" cy="598070"/>
              <a:chOff x="3003526" y="2786731"/>
              <a:chExt cx="368211" cy="598070"/>
            </a:xfrm>
          </p:grpSpPr>
          <p:sp>
            <p:nvSpPr>
              <p:cNvPr id="75" name="TextBox 74">
                <a:extLst>
                  <a:ext uri="{FF2B5EF4-FFF2-40B4-BE49-F238E27FC236}">
                    <a16:creationId xmlns:a16="http://schemas.microsoft.com/office/drawing/2014/main" id="{A2D93454-5497-E74B-BD0B-8F03DDABDC4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76" name="U-Turn Arrow 75">
                <a:extLst>
                  <a:ext uri="{FF2B5EF4-FFF2-40B4-BE49-F238E27FC236}">
                    <a16:creationId xmlns:a16="http://schemas.microsoft.com/office/drawing/2014/main" id="{7448741F-FB1D-044C-923E-F302E2E6E79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a:extLst>
                <a:ext uri="{FF2B5EF4-FFF2-40B4-BE49-F238E27FC236}">
                  <a16:creationId xmlns:a16="http://schemas.microsoft.com/office/drawing/2014/main" id="{A85AF0A2-B582-814D-B1A8-2B071A54FFBD}"/>
                </a:ext>
              </a:extLst>
            </p:cNvPr>
            <p:cNvGrpSpPr/>
            <p:nvPr/>
          </p:nvGrpSpPr>
          <p:grpSpPr>
            <a:xfrm>
              <a:off x="8679490" y="2829681"/>
              <a:ext cx="368211" cy="598070"/>
              <a:chOff x="3003526" y="2786731"/>
              <a:chExt cx="368211" cy="598070"/>
            </a:xfrm>
          </p:grpSpPr>
          <p:sp>
            <p:nvSpPr>
              <p:cNvPr id="78" name="TextBox 77">
                <a:extLst>
                  <a:ext uri="{FF2B5EF4-FFF2-40B4-BE49-F238E27FC236}">
                    <a16:creationId xmlns:a16="http://schemas.microsoft.com/office/drawing/2014/main" id="{4D4B82A7-041A-6740-8E51-FBC33080F3B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79" name="U-Turn Arrow 78">
                <a:extLst>
                  <a:ext uri="{FF2B5EF4-FFF2-40B4-BE49-F238E27FC236}">
                    <a16:creationId xmlns:a16="http://schemas.microsoft.com/office/drawing/2014/main" id="{C47D893E-A37A-C94B-903E-4736B1884721}"/>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59DD0524-F312-B54D-AD97-215AE809E1C1}"/>
                </a:ext>
              </a:extLst>
            </p:cNvPr>
            <p:cNvGrpSpPr/>
            <p:nvPr/>
          </p:nvGrpSpPr>
          <p:grpSpPr>
            <a:xfrm>
              <a:off x="2956313" y="3643677"/>
              <a:ext cx="457590" cy="397706"/>
              <a:chOff x="5827735" y="3307692"/>
              <a:chExt cx="457590" cy="397706"/>
            </a:xfrm>
          </p:grpSpPr>
          <p:cxnSp>
            <p:nvCxnSpPr>
              <p:cNvPr id="81" name="Straight Arrow Connector 80">
                <a:extLst>
                  <a:ext uri="{FF2B5EF4-FFF2-40B4-BE49-F238E27FC236}">
                    <a16:creationId xmlns:a16="http://schemas.microsoft.com/office/drawing/2014/main" id="{181B6052-63BB-254C-A8FB-FA8C2D6E5295}"/>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BB6F9-F4E7-334D-ADD0-8D11D4A0C81A}"/>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83" name="Group 82">
              <a:extLst>
                <a:ext uri="{FF2B5EF4-FFF2-40B4-BE49-F238E27FC236}">
                  <a16:creationId xmlns:a16="http://schemas.microsoft.com/office/drawing/2014/main" id="{1E222B03-3604-D041-9E84-E345E3D77ED0}"/>
                </a:ext>
              </a:extLst>
            </p:cNvPr>
            <p:cNvGrpSpPr/>
            <p:nvPr/>
          </p:nvGrpSpPr>
          <p:grpSpPr>
            <a:xfrm>
              <a:off x="8694713" y="3585168"/>
              <a:ext cx="363816" cy="440931"/>
              <a:chOff x="5767450" y="3282987"/>
              <a:chExt cx="363816" cy="440931"/>
            </a:xfrm>
          </p:grpSpPr>
          <p:cxnSp>
            <p:nvCxnSpPr>
              <p:cNvPr id="84" name="Straight Arrow Connector 83">
                <a:extLst>
                  <a:ext uri="{FF2B5EF4-FFF2-40B4-BE49-F238E27FC236}">
                    <a16:creationId xmlns:a16="http://schemas.microsoft.com/office/drawing/2014/main" id="{A8151096-18BB-C845-9086-02C4B1EF1F49}"/>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63AA383-4BE7-854F-82B4-9FB2DB28B10D}"/>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86" name="Group 85">
              <a:extLst>
                <a:ext uri="{FF2B5EF4-FFF2-40B4-BE49-F238E27FC236}">
                  <a16:creationId xmlns:a16="http://schemas.microsoft.com/office/drawing/2014/main" id="{495856E8-55C3-1949-BBE5-BCE8F6F51AC0}"/>
                </a:ext>
              </a:extLst>
            </p:cNvPr>
            <p:cNvGrpSpPr/>
            <p:nvPr/>
          </p:nvGrpSpPr>
          <p:grpSpPr>
            <a:xfrm>
              <a:off x="204889" y="4104464"/>
              <a:ext cx="368211" cy="598070"/>
              <a:chOff x="3003526" y="2786731"/>
              <a:chExt cx="368211" cy="598070"/>
            </a:xfrm>
          </p:grpSpPr>
          <p:sp>
            <p:nvSpPr>
              <p:cNvPr id="87" name="TextBox 86">
                <a:extLst>
                  <a:ext uri="{FF2B5EF4-FFF2-40B4-BE49-F238E27FC236}">
                    <a16:creationId xmlns:a16="http://schemas.microsoft.com/office/drawing/2014/main" id="{B87C236E-87FF-1F46-B1E1-D6118A348299}"/>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88" name="U-Turn Arrow 87">
                <a:extLst>
                  <a:ext uri="{FF2B5EF4-FFF2-40B4-BE49-F238E27FC236}">
                    <a16:creationId xmlns:a16="http://schemas.microsoft.com/office/drawing/2014/main" id="{F26EC6F9-F2B0-7947-8F4F-CF85F79DFDD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11D0F64E-B0CE-7341-A275-2E2D6801D75E}"/>
                </a:ext>
              </a:extLst>
            </p:cNvPr>
            <p:cNvGrpSpPr/>
            <p:nvPr/>
          </p:nvGrpSpPr>
          <p:grpSpPr>
            <a:xfrm>
              <a:off x="11446213" y="4112146"/>
              <a:ext cx="368211" cy="598070"/>
              <a:chOff x="3003526" y="2786731"/>
              <a:chExt cx="368211" cy="598070"/>
            </a:xfrm>
          </p:grpSpPr>
          <p:sp>
            <p:nvSpPr>
              <p:cNvPr id="90" name="TextBox 89">
                <a:extLst>
                  <a:ext uri="{FF2B5EF4-FFF2-40B4-BE49-F238E27FC236}">
                    <a16:creationId xmlns:a16="http://schemas.microsoft.com/office/drawing/2014/main" id="{7CB44784-7250-0846-AEF8-79275F460BE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91" name="U-Turn Arrow 90">
                <a:extLst>
                  <a:ext uri="{FF2B5EF4-FFF2-40B4-BE49-F238E27FC236}">
                    <a16:creationId xmlns:a16="http://schemas.microsoft.com/office/drawing/2014/main" id="{F3027CCA-3B66-DF49-9254-47EB6B0C42F2}"/>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2" name="Group 91">
              <a:extLst>
                <a:ext uri="{FF2B5EF4-FFF2-40B4-BE49-F238E27FC236}">
                  <a16:creationId xmlns:a16="http://schemas.microsoft.com/office/drawing/2014/main" id="{879A4C3E-C239-3549-AF35-3D23373B7CD5}"/>
                </a:ext>
              </a:extLst>
            </p:cNvPr>
            <p:cNvGrpSpPr/>
            <p:nvPr/>
          </p:nvGrpSpPr>
          <p:grpSpPr>
            <a:xfrm>
              <a:off x="1361479" y="3340735"/>
              <a:ext cx="291352" cy="648856"/>
              <a:chOff x="3041956" y="2774374"/>
              <a:chExt cx="291352" cy="648856"/>
            </a:xfrm>
          </p:grpSpPr>
          <p:sp>
            <p:nvSpPr>
              <p:cNvPr id="93" name="TextBox 92">
                <a:extLst>
                  <a:ext uri="{FF2B5EF4-FFF2-40B4-BE49-F238E27FC236}">
                    <a16:creationId xmlns:a16="http://schemas.microsoft.com/office/drawing/2014/main" id="{0AEE10A8-6609-0E4A-BEE4-D6E7666B513D}"/>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4" name="U-Turn Arrow 93">
                <a:extLst>
                  <a:ext uri="{FF2B5EF4-FFF2-40B4-BE49-F238E27FC236}">
                    <a16:creationId xmlns:a16="http://schemas.microsoft.com/office/drawing/2014/main" id="{EAC81000-7EC2-4441-9C88-36B7E15A136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a:extLst>
                <a:ext uri="{FF2B5EF4-FFF2-40B4-BE49-F238E27FC236}">
                  <a16:creationId xmlns:a16="http://schemas.microsoft.com/office/drawing/2014/main" id="{619E733F-E350-C449-BE52-2480644F5807}"/>
                </a:ext>
              </a:extLst>
            </p:cNvPr>
            <p:cNvGrpSpPr/>
            <p:nvPr/>
          </p:nvGrpSpPr>
          <p:grpSpPr>
            <a:xfrm>
              <a:off x="10003477" y="3357230"/>
              <a:ext cx="291352" cy="648856"/>
              <a:chOff x="3041956" y="2774374"/>
              <a:chExt cx="291352" cy="648856"/>
            </a:xfrm>
          </p:grpSpPr>
          <p:sp>
            <p:nvSpPr>
              <p:cNvPr id="96" name="TextBox 95">
                <a:extLst>
                  <a:ext uri="{FF2B5EF4-FFF2-40B4-BE49-F238E27FC236}">
                    <a16:creationId xmlns:a16="http://schemas.microsoft.com/office/drawing/2014/main" id="{54BDE554-7DA2-2B42-9018-BA344B397826}"/>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7" name="U-Turn Arrow 96">
                <a:extLst>
                  <a:ext uri="{FF2B5EF4-FFF2-40B4-BE49-F238E27FC236}">
                    <a16:creationId xmlns:a16="http://schemas.microsoft.com/office/drawing/2014/main" id="{C1CDC0E8-360B-D449-9A13-F264D1A528F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64A4E6CD-36B6-AE40-8217-7FD72357E363}"/>
                </a:ext>
              </a:extLst>
            </p:cNvPr>
            <p:cNvGrpSpPr/>
            <p:nvPr/>
          </p:nvGrpSpPr>
          <p:grpSpPr>
            <a:xfrm>
              <a:off x="2972800" y="4548395"/>
              <a:ext cx="454314" cy="386373"/>
              <a:chOff x="5808785" y="3134694"/>
              <a:chExt cx="454314" cy="386373"/>
            </a:xfrm>
          </p:grpSpPr>
          <p:cxnSp>
            <p:nvCxnSpPr>
              <p:cNvPr id="99" name="Straight Arrow Connector 98">
                <a:extLst>
                  <a:ext uri="{FF2B5EF4-FFF2-40B4-BE49-F238E27FC236}">
                    <a16:creationId xmlns:a16="http://schemas.microsoft.com/office/drawing/2014/main" id="{66F9365F-C9CD-FD44-9E31-B96C23F80F6C}"/>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BF5E754-F499-AC46-AD1A-D61FF74A0BA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01" name="Group 100">
              <a:extLst>
                <a:ext uri="{FF2B5EF4-FFF2-40B4-BE49-F238E27FC236}">
                  <a16:creationId xmlns:a16="http://schemas.microsoft.com/office/drawing/2014/main" id="{AFC1C751-B5EF-194B-A130-66C2C6BC669F}"/>
                </a:ext>
              </a:extLst>
            </p:cNvPr>
            <p:cNvGrpSpPr/>
            <p:nvPr/>
          </p:nvGrpSpPr>
          <p:grpSpPr>
            <a:xfrm>
              <a:off x="2932742" y="4149377"/>
              <a:ext cx="495010" cy="379232"/>
              <a:chOff x="5790315" y="3134694"/>
              <a:chExt cx="495010" cy="379232"/>
            </a:xfrm>
          </p:grpSpPr>
          <p:cxnSp>
            <p:nvCxnSpPr>
              <p:cNvPr id="102" name="Straight Arrow Connector 101">
                <a:extLst>
                  <a:ext uri="{FF2B5EF4-FFF2-40B4-BE49-F238E27FC236}">
                    <a16:creationId xmlns:a16="http://schemas.microsoft.com/office/drawing/2014/main" id="{A67F5052-58B5-EC4F-9DE6-D02ED8EFE816}"/>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3C63BD39-6664-6043-84C3-3E9C1F25354E}"/>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4" name="Group 103">
              <a:extLst>
                <a:ext uri="{FF2B5EF4-FFF2-40B4-BE49-F238E27FC236}">
                  <a16:creationId xmlns:a16="http://schemas.microsoft.com/office/drawing/2014/main" id="{0F3C6B64-F68A-8943-B5E6-4E6B68BE61BA}"/>
                </a:ext>
              </a:extLst>
            </p:cNvPr>
            <p:cNvGrpSpPr/>
            <p:nvPr/>
          </p:nvGrpSpPr>
          <p:grpSpPr>
            <a:xfrm>
              <a:off x="8552692" y="4138785"/>
              <a:ext cx="495010" cy="379232"/>
              <a:chOff x="5790315" y="3134694"/>
              <a:chExt cx="495010" cy="379232"/>
            </a:xfrm>
          </p:grpSpPr>
          <p:cxnSp>
            <p:nvCxnSpPr>
              <p:cNvPr id="105" name="Straight Arrow Connector 104">
                <a:extLst>
                  <a:ext uri="{FF2B5EF4-FFF2-40B4-BE49-F238E27FC236}">
                    <a16:creationId xmlns:a16="http://schemas.microsoft.com/office/drawing/2014/main" id="{55666B70-3F68-614D-8717-0275D1542EF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8BCB3112-3B98-D344-8C9A-A9A32618D0A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7" name="Group 106">
              <a:extLst>
                <a:ext uri="{FF2B5EF4-FFF2-40B4-BE49-F238E27FC236}">
                  <a16:creationId xmlns:a16="http://schemas.microsoft.com/office/drawing/2014/main" id="{D1B25367-C1C6-204F-BE31-B145454EC027}"/>
                </a:ext>
              </a:extLst>
            </p:cNvPr>
            <p:cNvGrpSpPr/>
            <p:nvPr/>
          </p:nvGrpSpPr>
          <p:grpSpPr>
            <a:xfrm>
              <a:off x="5800524" y="4919740"/>
              <a:ext cx="457590" cy="397706"/>
              <a:chOff x="5827735" y="3307692"/>
              <a:chExt cx="457590" cy="397706"/>
            </a:xfrm>
          </p:grpSpPr>
          <p:cxnSp>
            <p:nvCxnSpPr>
              <p:cNvPr id="108" name="Straight Arrow Connector 107">
                <a:extLst>
                  <a:ext uri="{FF2B5EF4-FFF2-40B4-BE49-F238E27FC236}">
                    <a16:creationId xmlns:a16="http://schemas.microsoft.com/office/drawing/2014/main" id="{A0C52246-2CC3-4745-9190-52348BBBE047}"/>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97BA879-C075-BC4D-942A-FEF21BD687B2}"/>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10" name="Group 109">
              <a:extLst>
                <a:ext uri="{FF2B5EF4-FFF2-40B4-BE49-F238E27FC236}">
                  <a16:creationId xmlns:a16="http://schemas.microsoft.com/office/drawing/2014/main" id="{DF166A2B-47A6-6547-96AF-630DF3420002}"/>
                </a:ext>
              </a:extLst>
            </p:cNvPr>
            <p:cNvGrpSpPr/>
            <p:nvPr/>
          </p:nvGrpSpPr>
          <p:grpSpPr>
            <a:xfrm>
              <a:off x="5155978" y="5018503"/>
              <a:ext cx="1183649" cy="734369"/>
              <a:chOff x="5767450" y="3514765"/>
              <a:chExt cx="350197" cy="209153"/>
            </a:xfrm>
          </p:grpSpPr>
          <p:cxnSp>
            <p:nvCxnSpPr>
              <p:cNvPr id="111" name="Straight Arrow Connector 110">
                <a:extLst>
                  <a:ext uri="{FF2B5EF4-FFF2-40B4-BE49-F238E27FC236}">
                    <a16:creationId xmlns:a16="http://schemas.microsoft.com/office/drawing/2014/main" id="{89D1D62E-AA5D-E543-8327-481116ABB488}"/>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7D8EAB-1E27-4B4F-85E2-47A610E5EC62}"/>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13" name="Group 112">
              <a:extLst>
                <a:ext uri="{FF2B5EF4-FFF2-40B4-BE49-F238E27FC236}">
                  <a16:creationId xmlns:a16="http://schemas.microsoft.com/office/drawing/2014/main" id="{3A2A6076-DBA5-1748-B2D2-92B7B89E45BB}"/>
                </a:ext>
              </a:extLst>
            </p:cNvPr>
            <p:cNvGrpSpPr/>
            <p:nvPr/>
          </p:nvGrpSpPr>
          <p:grpSpPr>
            <a:xfrm>
              <a:off x="5804398" y="3910047"/>
              <a:ext cx="368211" cy="598070"/>
              <a:chOff x="3003526" y="2786731"/>
              <a:chExt cx="368211" cy="598070"/>
            </a:xfrm>
          </p:grpSpPr>
          <p:sp>
            <p:nvSpPr>
              <p:cNvPr id="114" name="TextBox 113">
                <a:extLst>
                  <a:ext uri="{FF2B5EF4-FFF2-40B4-BE49-F238E27FC236}">
                    <a16:creationId xmlns:a16="http://schemas.microsoft.com/office/drawing/2014/main" id="{4A443EEA-CC1F-5F47-942F-237D1FC56D08}"/>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15" name="U-Turn Arrow 114">
                <a:extLst>
                  <a:ext uri="{FF2B5EF4-FFF2-40B4-BE49-F238E27FC236}">
                    <a16:creationId xmlns:a16="http://schemas.microsoft.com/office/drawing/2014/main" id="{B91273C6-882F-9A48-A1FE-764739CF1A14}"/>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6" name="Group 115">
              <a:extLst>
                <a:ext uri="{FF2B5EF4-FFF2-40B4-BE49-F238E27FC236}">
                  <a16:creationId xmlns:a16="http://schemas.microsoft.com/office/drawing/2014/main" id="{093423C6-A567-D94C-A18D-6B95BC589932}"/>
                </a:ext>
              </a:extLst>
            </p:cNvPr>
            <p:cNvGrpSpPr/>
            <p:nvPr/>
          </p:nvGrpSpPr>
          <p:grpSpPr>
            <a:xfrm>
              <a:off x="5862613" y="4408899"/>
              <a:ext cx="368211" cy="598070"/>
              <a:chOff x="3003526" y="2786731"/>
              <a:chExt cx="368211" cy="598070"/>
            </a:xfrm>
          </p:grpSpPr>
          <p:sp>
            <p:nvSpPr>
              <p:cNvPr id="117" name="TextBox 116">
                <a:extLst>
                  <a:ext uri="{FF2B5EF4-FFF2-40B4-BE49-F238E27FC236}">
                    <a16:creationId xmlns:a16="http://schemas.microsoft.com/office/drawing/2014/main" id="{1C0046F1-B10B-9347-AA7F-09BD1186E35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8" name="U-Turn Arrow 117">
                <a:extLst>
                  <a:ext uri="{FF2B5EF4-FFF2-40B4-BE49-F238E27FC236}">
                    <a16:creationId xmlns:a16="http://schemas.microsoft.com/office/drawing/2014/main" id="{CB63EA17-9472-D944-9A94-3B592C941800}"/>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88A888A5-B33F-7745-A9E3-8F1527E52113}"/>
                </a:ext>
              </a:extLst>
            </p:cNvPr>
            <p:cNvGrpSpPr/>
            <p:nvPr/>
          </p:nvGrpSpPr>
          <p:grpSpPr>
            <a:xfrm>
              <a:off x="3001936" y="5420159"/>
              <a:ext cx="368211" cy="598070"/>
              <a:chOff x="3003526" y="2786731"/>
              <a:chExt cx="368211" cy="598070"/>
            </a:xfrm>
          </p:grpSpPr>
          <p:sp>
            <p:nvSpPr>
              <p:cNvPr id="120" name="TextBox 119">
                <a:extLst>
                  <a:ext uri="{FF2B5EF4-FFF2-40B4-BE49-F238E27FC236}">
                    <a16:creationId xmlns:a16="http://schemas.microsoft.com/office/drawing/2014/main" id="{1CCF1D1B-7987-EF4A-A27A-AB37C245363E}"/>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21" name="U-Turn Arrow 120">
                <a:extLst>
                  <a:ext uri="{FF2B5EF4-FFF2-40B4-BE49-F238E27FC236}">
                    <a16:creationId xmlns:a16="http://schemas.microsoft.com/office/drawing/2014/main" id="{ACD379B8-0E48-3141-BB15-8447078CEFB6}"/>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E85FDC87-1D41-DC4C-A048-9D95FAF3EDB2}"/>
                </a:ext>
              </a:extLst>
            </p:cNvPr>
            <p:cNvGrpSpPr/>
            <p:nvPr/>
          </p:nvGrpSpPr>
          <p:grpSpPr>
            <a:xfrm>
              <a:off x="8694713" y="5240547"/>
              <a:ext cx="368211" cy="598070"/>
              <a:chOff x="3003526" y="2786731"/>
              <a:chExt cx="368211" cy="598070"/>
            </a:xfrm>
          </p:grpSpPr>
          <p:sp>
            <p:nvSpPr>
              <p:cNvPr id="123" name="TextBox 122">
                <a:extLst>
                  <a:ext uri="{FF2B5EF4-FFF2-40B4-BE49-F238E27FC236}">
                    <a16:creationId xmlns:a16="http://schemas.microsoft.com/office/drawing/2014/main" id="{405A709B-5AF0-C54E-8339-D0C241A0D0A9}"/>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4" name="U-Turn Arrow 123">
                <a:extLst>
                  <a:ext uri="{FF2B5EF4-FFF2-40B4-BE49-F238E27FC236}">
                    <a16:creationId xmlns:a16="http://schemas.microsoft.com/office/drawing/2014/main" id="{56D8AFC8-126A-6B40-B9C3-B9B8CAB8C970}"/>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5" name="Group 124">
              <a:extLst>
                <a:ext uri="{FF2B5EF4-FFF2-40B4-BE49-F238E27FC236}">
                  <a16:creationId xmlns:a16="http://schemas.microsoft.com/office/drawing/2014/main" id="{2294D9ED-C16D-F947-BD22-2001F7E80553}"/>
                </a:ext>
              </a:extLst>
            </p:cNvPr>
            <p:cNvGrpSpPr/>
            <p:nvPr/>
          </p:nvGrpSpPr>
          <p:grpSpPr>
            <a:xfrm>
              <a:off x="4454273" y="6335424"/>
              <a:ext cx="359186" cy="404103"/>
              <a:chOff x="3041956" y="3019127"/>
              <a:chExt cx="359186" cy="404103"/>
            </a:xfrm>
          </p:grpSpPr>
          <p:sp>
            <p:nvSpPr>
              <p:cNvPr id="126" name="TextBox 125">
                <a:extLst>
                  <a:ext uri="{FF2B5EF4-FFF2-40B4-BE49-F238E27FC236}">
                    <a16:creationId xmlns:a16="http://schemas.microsoft.com/office/drawing/2014/main" id="{52A2501D-6D83-8342-BD46-1D27FA8D2DDF}"/>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27" name="U-Turn Arrow 126">
                <a:extLst>
                  <a:ext uri="{FF2B5EF4-FFF2-40B4-BE49-F238E27FC236}">
                    <a16:creationId xmlns:a16="http://schemas.microsoft.com/office/drawing/2014/main" id="{97BE9073-7B7A-8044-87E8-5442EC9CD037}"/>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8" name="Group 127">
              <a:extLst>
                <a:ext uri="{FF2B5EF4-FFF2-40B4-BE49-F238E27FC236}">
                  <a16:creationId xmlns:a16="http://schemas.microsoft.com/office/drawing/2014/main" id="{D56DA3A8-AA59-9A43-ABF4-5EB234845AE8}"/>
                </a:ext>
              </a:extLst>
            </p:cNvPr>
            <p:cNvGrpSpPr/>
            <p:nvPr/>
          </p:nvGrpSpPr>
          <p:grpSpPr>
            <a:xfrm>
              <a:off x="7378249" y="6353369"/>
              <a:ext cx="359186" cy="404103"/>
              <a:chOff x="3041956" y="3019127"/>
              <a:chExt cx="359186" cy="404103"/>
            </a:xfrm>
          </p:grpSpPr>
          <p:sp>
            <p:nvSpPr>
              <p:cNvPr id="129" name="TextBox 128">
                <a:extLst>
                  <a:ext uri="{FF2B5EF4-FFF2-40B4-BE49-F238E27FC236}">
                    <a16:creationId xmlns:a16="http://schemas.microsoft.com/office/drawing/2014/main" id="{613841A3-E4B9-EA49-866A-A0E3FBD75DF8}"/>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30" name="U-Turn Arrow 129">
                <a:extLst>
                  <a:ext uri="{FF2B5EF4-FFF2-40B4-BE49-F238E27FC236}">
                    <a16:creationId xmlns:a16="http://schemas.microsoft.com/office/drawing/2014/main" id="{5840F863-38EA-3249-B71C-8779309DCE7A}"/>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1" name="Group 130">
              <a:extLst>
                <a:ext uri="{FF2B5EF4-FFF2-40B4-BE49-F238E27FC236}">
                  <a16:creationId xmlns:a16="http://schemas.microsoft.com/office/drawing/2014/main" id="{6ABE8A76-5C84-9340-AE06-CE6A48B94F49}"/>
                </a:ext>
              </a:extLst>
            </p:cNvPr>
            <p:cNvGrpSpPr/>
            <p:nvPr/>
          </p:nvGrpSpPr>
          <p:grpSpPr>
            <a:xfrm>
              <a:off x="5778981" y="5624594"/>
              <a:ext cx="495010" cy="379232"/>
              <a:chOff x="5790315" y="3134694"/>
              <a:chExt cx="495010" cy="379232"/>
            </a:xfrm>
          </p:grpSpPr>
          <p:cxnSp>
            <p:nvCxnSpPr>
              <p:cNvPr id="132" name="Straight Arrow Connector 131">
                <a:extLst>
                  <a:ext uri="{FF2B5EF4-FFF2-40B4-BE49-F238E27FC236}">
                    <a16:creationId xmlns:a16="http://schemas.microsoft.com/office/drawing/2014/main" id="{C68385DD-3285-4647-9D1B-69F68B47617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EE8E025-2BD4-6549-AFA3-52BBA777D7F9}"/>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34" name="Group 133">
              <a:extLst>
                <a:ext uri="{FF2B5EF4-FFF2-40B4-BE49-F238E27FC236}">
                  <a16:creationId xmlns:a16="http://schemas.microsoft.com/office/drawing/2014/main" id="{0497C51B-B592-B540-B9EE-B97453396A4E}"/>
                </a:ext>
              </a:extLst>
            </p:cNvPr>
            <p:cNvGrpSpPr/>
            <p:nvPr/>
          </p:nvGrpSpPr>
          <p:grpSpPr>
            <a:xfrm>
              <a:off x="5834950" y="5960178"/>
              <a:ext cx="454314" cy="386373"/>
              <a:chOff x="5808785" y="3134694"/>
              <a:chExt cx="454314" cy="386373"/>
            </a:xfrm>
          </p:grpSpPr>
          <p:cxnSp>
            <p:nvCxnSpPr>
              <p:cNvPr id="135" name="Straight Arrow Connector 134">
                <a:extLst>
                  <a:ext uri="{FF2B5EF4-FFF2-40B4-BE49-F238E27FC236}">
                    <a16:creationId xmlns:a16="http://schemas.microsoft.com/office/drawing/2014/main" id="{96C81331-47F1-E944-9C8B-061E430B9B17}"/>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68A38409-0AF0-F846-978A-5AFE87FB2619}"/>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37" name="Group 136">
              <a:extLst>
                <a:ext uri="{FF2B5EF4-FFF2-40B4-BE49-F238E27FC236}">
                  <a16:creationId xmlns:a16="http://schemas.microsoft.com/office/drawing/2014/main" id="{7825802E-F4CA-CC46-A894-2ABF77C7CC7E}"/>
                </a:ext>
              </a:extLst>
            </p:cNvPr>
            <p:cNvGrpSpPr/>
            <p:nvPr/>
          </p:nvGrpSpPr>
          <p:grpSpPr>
            <a:xfrm>
              <a:off x="8661196" y="4564539"/>
              <a:ext cx="454314" cy="386373"/>
              <a:chOff x="5808785" y="3134694"/>
              <a:chExt cx="454314" cy="386373"/>
            </a:xfrm>
          </p:grpSpPr>
          <p:cxnSp>
            <p:nvCxnSpPr>
              <p:cNvPr id="138" name="Straight Arrow Connector 137">
                <a:extLst>
                  <a:ext uri="{FF2B5EF4-FFF2-40B4-BE49-F238E27FC236}">
                    <a16:creationId xmlns:a16="http://schemas.microsoft.com/office/drawing/2014/main" id="{402F7F33-9C8F-E442-B46E-E61E0B8B1AB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FBFDC55-FD6B-764A-B791-89E6D211353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spTree>
    <p:extLst>
      <p:ext uri="{BB962C8B-B14F-4D97-AF65-F5344CB8AC3E}">
        <p14:creationId xmlns:p14="http://schemas.microsoft.com/office/powerpoint/2010/main" val="1967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dissolv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e>
                      </m:d>
                      <m:r>
                        <a:rPr lang="en-US" sz="2400" i="1">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max</m:t>
                              </m:r>
                            </m:e>
                            <m:lim>
                              <m:r>
                                <a:rPr lang="en-US" sz="2400" i="1">
                                  <a:solidFill>
                                    <a:schemeClr val="tx1"/>
                                  </a:solidFill>
                                  <a:latin typeface="Cambria Math" panose="02040503050406030204" pitchFamily="18" charset="0"/>
                                </a:rPr>
                                <m:t>𝑎</m:t>
                              </m:r>
                            </m:lim>
                          </m:limLow>
                        </m:fName>
                        <m:e>
                          <m:r>
                            <a:rPr lang="en-US" sz="2400" i="1">
                              <a:solidFill>
                                <a:schemeClr val="tx1"/>
                              </a:solidFill>
                              <a:latin typeface="Cambria Math" panose="02040503050406030204" pitchFamily="18" charset="0"/>
                            </a:rPr>
                            <m:t>𝑄</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e>
                          </m:d>
                        </m:e>
                      </m:func>
                    </m:oMath>
                  </m:oMathPara>
                </a14:m>
                <a:endParaRPr lang="en-US" sz="2400" dirty="0">
                  <a:solidFill>
                    <a:schemeClr val="tx1"/>
                  </a:solidFill>
                  <a:latin typeface="Helvetica" pitchFamily="2" charset="0"/>
                </a:endParaRPr>
              </a:p>
              <a:p>
                <a:pPr marL="0" indent="0">
                  <a:buNone/>
                </a:pPr>
                <a:endParaRPr lang="en-US" sz="2400" dirty="0">
                  <a:solidFill>
                    <a:schemeClr val="tx1"/>
                  </a:solidFill>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e>
                      </m:func>
                    </m:oMath>
                  </m:oMathPara>
                </a14:m>
                <a:endParaRPr lang="en-US" sz="2400" dirty="0">
                  <a:solidFill>
                    <a:schemeClr val="tx1"/>
                  </a:solidFill>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9D01ACE-96B0-7AA7-28DC-1113860A70AD}"/>
              </a:ext>
            </a:extLst>
          </p:cNvPr>
          <p:cNvSpPr txBox="1"/>
          <p:nvPr/>
        </p:nvSpPr>
        <p:spPr>
          <a:xfrm>
            <a:off x="3559629" y="5644938"/>
            <a:ext cx="5132613" cy="646331"/>
          </a:xfrm>
          <a:prstGeom prst="rect">
            <a:avLst/>
          </a:prstGeom>
          <a:noFill/>
        </p:spPr>
        <p:txBody>
          <a:bodyPr wrap="square" rtlCol="0">
            <a:spAutoFit/>
          </a:bodyPr>
          <a:lstStyle/>
          <a:p>
            <a:r>
              <a:rPr lang="en-US" dirty="0">
                <a:solidFill>
                  <a:srgbClr val="FF0000"/>
                </a:solidFill>
                <a:latin typeface="Helvetica" pitchFamily="2" charset="0"/>
              </a:rPr>
              <a:t>Here I’ve just written that second equation down a second time. We’ll see why in a moment…</a:t>
            </a:r>
          </a:p>
        </p:txBody>
      </p:sp>
    </p:spTree>
    <p:extLst>
      <p:ext uri="{BB962C8B-B14F-4D97-AF65-F5344CB8AC3E}">
        <p14:creationId xmlns:p14="http://schemas.microsoft.com/office/powerpoint/2010/main" val="4237201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r>
                        <a:rPr lang="en-US" sz="2400" i="1">
                          <a:solidFill>
                            <a:srgbClr val="FF0000"/>
                          </a:solidFill>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e>
                      </m:d>
                      <m:r>
                        <a:rPr lang="en-US" sz="2400" i="1">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max</m:t>
                              </m:r>
                            </m:e>
                            <m:lim>
                              <m:r>
                                <a:rPr lang="en-US" sz="2400" i="1">
                                  <a:solidFill>
                                    <a:schemeClr val="tx1"/>
                                  </a:solidFill>
                                  <a:latin typeface="Cambria Math" panose="02040503050406030204" pitchFamily="18" charset="0"/>
                                </a:rPr>
                                <m:t>𝑎</m:t>
                              </m:r>
                            </m:lim>
                          </m:limLow>
                        </m:fName>
                        <m:e>
                          <m:r>
                            <a:rPr lang="en-US" sz="2400" i="1">
                              <a:solidFill>
                                <a:schemeClr val="tx1"/>
                              </a:solidFill>
                              <a:latin typeface="Cambria Math" panose="02040503050406030204" pitchFamily="18" charset="0"/>
                            </a:rPr>
                            <m:t>𝑄</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e>
                          </m:d>
                        </m:e>
                      </m:func>
                    </m:oMath>
                  </m:oMathPara>
                </a14:m>
                <a:endParaRPr lang="en-US" sz="2400" dirty="0">
                  <a:solidFill>
                    <a:schemeClr val="tx1"/>
                  </a:solidFill>
                  <a:latin typeface="Helvetica" pitchFamily="2" charset="0"/>
                </a:endParaRPr>
              </a:p>
              <a:p>
                <a:pPr marL="0" indent="0">
                  <a:buNone/>
                </a:pPr>
                <a:endParaRPr lang="en-US" sz="2400" dirty="0">
                  <a:solidFill>
                    <a:schemeClr val="tx1"/>
                  </a:solidFill>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e>
                      </m:func>
                    </m:oMath>
                  </m:oMathPara>
                </a14:m>
                <a:endParaRPr lang="en-US" sz="24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887F3FE-B0FC-1849-8411-779AC42A9CAB}"/>
              </a:ext>
            </a:extLst>
          </p:cNvPr>
          <p:cNvSpPr txBox="1"/>
          <p:nvPr/>
        </p:nvSpPr>
        <p:spPr>
          <a:xfrm>
            <a:off x="3924300" y="5540652"/>
            <a:ext cx="4343399" cy="646331"/>
          </a:xfrm>
          <a:prstGeom prst="rect">
            <a:avLst/>
          </a:prstGeom>
          <a:noFill/>
        </p:spPr>
        <p:txBody>
          <a:bodyPr wrap="square" rtlCol="0">
            <a:spAutoFit/>
          </a:bodyPr>
          <a:lstStyle/>
          <a:p>
            <a:r>
              <a:rPr lang="en-US" dirty="0">
                <a:solidFill>
                  <a:srgbClr val="FF0000"/>
                </a:solidFill>
                <a:latin typeface="Helvetica" pitchFamily="2" charset="0"/>
              </a:rPr>
              <a:t>Here we have two references for </a:t>
            </a:r>
            <a:r>
              <a:rPr lang="en-US" i="1" dirty="0">
                <a:solidFill>
                  <a:srgbClr val="FF0000"/>
                </a:solidFill>
                <a:latin typeface="Helvetica" pitchFamily="2" charset="0"/>
              </a:rPr>
              <a:t>Q(</a:t>
            </a:r>
            <a:r>
              <a:rPr lang="en-US" i="1" dirty="0" err="1">
                <a:solidFill>
                  <a:srgbClr val="FF0000"/>
                </a:solidFill>
                <a:latin typeface="Helvetica" pitchFamily="2" charset="0"/>
              </a:rPr>
              <a:t>s,a</a:t>
            </a:r>
            <a:r>
              <a:rPr lang="en-US" i="1" dirty="0">
                <a:solidFill>
                  <a:srgbClr val="FF0000"/>
                </a:solidFill>
                <a:latin typeface="Helvetica" pitchFamily="2" charset="0"/>
              </a:rPr>
              <a:t>)</a:t>
            </a:r>
            <a:r>
              <a:rPr lang="en-US" dirty="0">
                <a:solidFill>
                  <a:srgbClr val="FF0000"/>
                </a:solidFill>
                <a:latin typeface="Helvetica" pitchFamily="2" charset="0"/>
              </a:rPr>
              <a:t>… we do some substitution…</a:t>
            </a:r>
          </a:p>
        </p:txBody>
      </p:sp>
    </p:spTree>
    <p:extLst>
      <p:ext uri="{BB962C8B-B14F-4D97-AF65-F5344CB8AC3E}">
        <p14:creationId xmlns:p14="http://schemas.microsoft.com/office/powerpoint/2010/main" val="268603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Deriving 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𝑄</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e>
                      </m:d>
                      <m:r>
                        <a:rPr lang="en-US" sz="2400" i="1">
                          <a:solidFill>
                            <a:srgbClr val="FF0000"/>
                          </a:solidFill>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oMath>
                  </m:oMathPara>
                </a14:m>
                <a:endParaRPr lang="en-US" sz="2400" dirty="0">
                  <a:latin typeface="Helvetica" pitchFamily="2" charset="0"/>
                </a:endParaRP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e>
                      </m:d>
                      <m:r>
                        <a:rPr lang="en-US" sz="2400" i="1">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max</m:t>
                              </m:r>
                            </m:e>
                            <m:lim>
                              <m:r>
                                <a:rPr lang="en-US" sz="2400" i="1">
                                  <a:solidFill>
                                    <a:schemeClr val="tx1"/>
                                  </a:solidFill>
                                  <a:latin typeface="Cambria Math" panose="02040503050406030204" pitchFamily="18" charset="0"/>
                                </a:rPr>
                                <m:t>𝑎</m:t>
                              </m:r>
                            </m:lim>
                          </m:limLow>
                        </m:fName>
                        <m:e>
                          <m:r>
                            <a:rPr lang="en-US" sz="2400" i="1">
                              <a:solidFill>
                                <a:schemeClr val="tx1"/>
                              </a:solidFill>
                              <a:latin typeface="Cambria Math" panose="02040503050406030204" pitchFamily="18" charset="0"/>
                            </a:rPr>
                            <m:t>𝑄</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𝑎</m:t>
                              </m:r>
                            </m:e>
                          </m:d>
                        </m:e>
                      </m:func>
                    </m:oMath>
                  </m:oMathPara>
                </a14:m>
                <a:endParaRPr lang="en-US" sz="2400" dirty="0">
                  <a:solidFill>
                    <a:schemeClr val="tx1"/>
                  </a:solidFill>
                  <a:latin typeface="Helvetica" pitchFamily="2" charset="0"/>
                </a:endParaRPr>
              </a:p>
              <a:p>
                <a:pPr marL="0" indent="0">
                  <a:buNone/>
                </a:pPr>
                <a:endParaRPr lang="en-US" sz="2400" dirty="0">
                  <a:solidFill>
                    <a:schemeClr val="tx1"/>
                  </a:solidFill>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nary>
                            <m:naryPr>
                              <m:chr m:val="∑"/>
                              <m:supHide m:val="on"/>
                              <m:ctrlPr>
                                <a:rPr lang="en-US" sz="2400" i="1">
                                  <a:solidFill>
                                    <a:srgbClr val="FF0000"/>
                                  </a:solidFill>
                                  <a:latin typeface="Cambria Math" panose="02040503050406030204" pitchFamily="18" charset="0"/>
                                </a:rPr>
                              </m:ctrlPr>
                            </m:naryPr>
                            <m:sub>
                              <m:r>
                                <m:rPr>
                                  <m:brk m:alnAt="7"/>
                                </m:rP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sub>
                            <m:sup/>
                            <m:e>
                              <m:r>
                                <a:rPr lang="en-US" sz="2400" i="1">
                                  <a:solidFill>
                                    <a:srgbClr val="FF0000"/>
                                  </a:solidFill>
                                  <a:latin typeface="Cambria Math" panose="02040503050406030204" pitchFamily="18" charset="0"/>
                                </a:rPr>
                                <m:t>𝑇</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r>
                                <a:rPr lang="en-US" sz="2400" i="1">
                                  <a:solidFill>
                                    <a:srgbClr val="FF0000"/>
                                  </a:solidFill>
                                  <a:latin typeface="Cambria Math" panose="02040503050406030204" pitchFamily="18" charset="0"/>
                                </a:rPr>
                                <m:t>⋅</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𝑅</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𝑎</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𝛾</m:t>
                                  </m:r>
                                  <m:r>
                                    <a:rPr lang="en-US" sz="2400" i="1">
                                      <a:solidFill>
                                        <a:srgbClr val="FF0000"/>
                                      </a:solidFill>
                                      <a:latin typeface="Cambria Math" panose="02040503050406030204" pitchFamily="18" charset="0"/>
                                    </a:rPr>
                                    <m:t>𝑉</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𝑠</m:t>
                                      </m:r>
                                      <m:r>
                                        <a:rPr lang="en-US" sz="2400" i="1">
                                          <a:solidFill>
                                            <a:srgbClr val="FF0000"/>
                                          </a:solidFill>
                                          <a:latin typeface="Cambria Math" panose="02040503050406030204" pitchFamily="18" charset="0"/>
                                        </a:rPr>
                                        <m:t>′</m:t>
                                      </m:r>
                                    </m:e>
                                  </m:d>
                                </m:e>
                              </m:d>
                            </m:e>
                          </m:nary>
                        </m:e>
                      </m:func>
                    </m:oMath>
                  </m:oMathPara>
                </a14:m>
                <a:endParaRPr lang="en-US" sz="24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b="-463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887F3FE-B0FC-1849-8411-779AC42A9CAB}"/>
              </a:ext>
            </a:extLst>
          </p:cNvPr>
          <p:cNvSpPr txBox="1"/>
          <p:nvPr/>
        </p:nvSpPr>
        <p:spPr>
          <a:xfrm>
            <a:off x="3924300" y="5863818"/>
            <a:ext cx="4343399" cy="369332"/>
          </a:xfrm>
          <a:prstGeom prst="rect">
            <a:avLst/>
          </a:prstGeom>
          <a:noFill/>
        </p:spPr>
        <p:txBody>
          <a:bodyPr wrap="square" rtlCol="0">
            <a:spAutoFit/>
          </a:bodyPr>
          <a:lstStyle/>
          <a:p>
            <a:r>
              <a:rPr lang="en-US" dirty="0">
                <a:solidFill>
                  <a:srgbClr val="FF0000"/>
                </a:solidFill>
                <a:latin typeface="Helvetica" pitchFamily="2" charset="0"/>
              </a:rPr>
              <a:t>We get this!</a:t>
            </a:r>
          </a:p>
        </p:txBody>
      </p:sp>
    </p:spTree>
    <p:extLst>
      <p:ext uri="{BB962C8B-B14F-4D97-AF65-F5344CB8AC3E}">
        <p14:creationId xmlns:p14="http://schemas.microsoft.com/office/powerpoint/2010/main" val="3470205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solidFill>
                            <a:schemeClr val="accent3">
                              <a:lumMod val="40000"/>
                              <a:lumOff val="60000"/>
                            </a:schemeClr>
                          </a:solidFill>
                          <a:latin typeface="Cambria Math" panose="02040503050406030204" pitchFamily="18" charset="0"/>
                        </a:rPr>
                        <m:t>𝑄</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e>
                      </m:d>
                      <m:r>
                        <a:rPr lang="en-US" sz="2400" i="1">
                          <a:solidFill>
                            <a:schemeClr val="accent3">
                              <a:lumMod val="40000"/>
                              <a:lumOff val="60000"/>
                            </a:schemeClr>
                          </a:solidFill>
                          <a:latin typeface="Cambria Math" panose="02040503050406030204" pitchFamily="18" charset="0"/>
                        </a:rPr>
                        <m:t>=</m:t>
                      </m:r>
                      <m:nary>
                        <m:naryPr>
                          <m:chr m:val="∑"/>
                          <m:supHide m:val="on"/>
                          <m:ctrlPr>
                            <a:rPr lang="en-US" sz="2400" i="1">
                              <a:solidFill>
                                <a:schemeClr val="accent3">
                                  <a:lumMod val="40000"/>
                                  <a:lumOff val="60000"/>
                                </a:schemeClr>
                              </a:solidFill>
                              <a:latin typeface="Cambria Math" panose="02040503050406030204" pitchFamily="18" charset="0"/>
                            </a:rPr>
                          </m:ctrlPr>
                        </m:naryPr>
                        <m:sub>
                          <m:r>
                            <m:rPr>
                              <m:brk m:alnAt="7"/>
                            </m:rP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sub>
                        <m:sup/>
                        <m:e>
                          <m:r>
                            <a:rPr lang="en-US" sz="2400" i="1">
                              <a:solidFill>
                                <a:schemeClr val="accent3">
                                  <a:lumMod val="40000"/>
                                  <a:lumOff val="60000"/>
                                </a:schemeClr>
                              </a:solidFill>
                              <a:latin typeface="Cambria Math" panose="02040503050406030204" pitchFamily="18" charset="0"/>
                            </a:rPr>
                            <m:t>𝑇</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r>
                            <a:rPr lang="en-US" sz="2400" i="1">
                              <a:solidFill>
                                <a:schemeClr val="accent3">
                                  <a:lumMod val="40000"/>
                                  <a:lumOff val="60000"/>
                                </a:schemeClr>
                              </a:solidFill>
                              <a:latin typeface="Cambria Math" panose="02040503050406030204" pitchFamily="18" charset="0"/>
                            </a:rPr>
                            <m:t>⋅</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𝑅</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r>
                                    <a:rPr lang="en-US" sz="2400" i="1">
                                      <a:solidFill>
                                        <a:schemeClr val="accent3">
                                          <a:lumMod val="40000"/>
                                          <a:lumOff val="60000"/>
                                        </a:schemeClr>
                                      </a:solidFill>
                                      <a:latin typeface="Cambria Math" panose="02040503050406030204" pitchFamily="18" charset="0"/>
                                    </a:rPr>
                                    <m:t>,</m:t>
                                  </m:r>
                                  <m:sSup>
                                    <m:sSupPr>
                                      <m:ctrlPr>
                                        <a:rPr lang="en-US" sz="2400" i="1">
                                          <a:solidFill>
                                            <a:schemeClr val="accent3">
                                              <a:lumMod val="40000"/>
                                              <a:lumOff val="60000"/>
                                            </a:schemeClr>
                                          </a:solidFill>
                                          <a:latin typeface="Cambria Math" panose="02040503050406030204" pitchFamily="18" charset="0"/>
                                        </a:rPr>
                                      </m:ctrlPr>
                                    </m:sSupPr>
                                    <m:e>
                                      <m:r>
                                        <a:rPr lang="en-US" sz="2400" i="1">
                                          <a:solidFill>
                                            <a:schemeClr val="accent3">
                                              <a:lumMod val="40000"/>
                                              <a:lumOff val="60000"/>
                                            </a:schemeClr>
                                          </a:solidFill>
                                          <a:latin typeface="Cambria Math" panose="02040503050406030204" pitchFamily="18" charset="0"/>
                                        </a:rPr>
                                        <m:t>𝑠</m:t>
                                      </m:r>
                                    </m:e>
                                    <m:sup>
                                      <m:r>
                                        <a:rPr lang="en-US" sz="2400" i="1">
                                          <a:solidFill>
                                            <a:schemeClr val="accent3">
                                              <a:lumMod val="40000"/>
                                              <a:lumOff val="60000"/>
                                            </a:schemeClr>
                                          </a:solidFill>
                                          <a:latin typeface="Cambria Math" panose="02040503050406030204" pitchFamily="18" charset="0"/>
                                        </a:rPr>
                                        <m:t>′</m:t>
                                      </m:r>
                                    </m:sup>
                                  </m:sSup>
                                </m:e>
                              </m:d>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𝛾</m:t>
                              </m:r>
                              <m:r>
                                <a:rPr lang="en-US" sz="2400" i="1">
                                  <a:solidFill>
                                    <a:schemeClr val="accent3">
                                      <a:lumMod val="40000"/>
                                      <a:lumOff val="60000"/>
                                    </a:schemeClr>
                                  </a:solidFill>
                                  <a:latin typeface="Cambria Math" panose="02040503050406030204" pitchFamily="18" charset="0"/>
                                </a:rPr>
                                <m:t>𝑉</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e>
                              </m:d>
                            </m:e>
                          </m:d>
                        </m:e>
                      </m:nary>
                    </m:oMath>
                  </m:oMathPara>
                </a14:m>
                <a:endParaRPr lang="en-US" sz="2400" i="1" dirty="0">
                  <a:solidFill>
                    <a:schemeClr val="accent3">
                      <a:lumMod val="40000"/>
                      <a:lumOff val="60000"/>
                    </a:schemeClr>
                  </a:solidFill>
                  <a:latin typeface="Cambria Math" panose="02040503050406030204" pitchFamily="18" charset="0"/>
                </a:endParaRPr>
              </a:p>
              <a:p>
                <a:pPr marL="0" indent="0">
                  <a:buNone/>
                </a:pPr>
                <a:endParaRPr lang="en-US" sz="900" i="1" dirty="0">
                  <a:solidFill>
                    <a:schemeClr val="accent3">
                      <a:lumMod val="40000"/>
                      <a:lumOff val="6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solidFill>
                            <a:schemeClr val="accent3">
                              <a:lumMod val="40000"/>
                              <a:lumOff val="60000"/>
                            </a:schemeClr>
                          </a:solidFill>
                          <a:latin typeface="Cambria Math" panose="02040503050406030204" pitchFamily="18" charset="0"/>
                        </a:rPr>
                        <m:t>𝑉</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e>
                      </m:d>
                      <m:r>
                        <a:rPr lang="en-US" sz="2400" i="1">
                          <a:solidFill>
                            <a:schemeClr val="accent3">
                              <a:lumMod val="40000"/>
                              <a:lumOff val="60000"/>
                            </a:schemeClr>
                          </a:solidFill>
                          <a:latin typeface="Cambria Math" panose="02040503050406030204" pitchFamily="18" charset="0"/>
                        </a:rPr>
                        <m:t>=</m:t>
                      </m:r>
                      <m:func>
                        <m:funcPr>
                          <m:ctrlPr>
                            <a:rPr lang="en-US" sz="2400" i="1">
                              <a:solidFill>
                                <a:schemeClr val="accent3">
                                  <a:lumMod val="40000"/>
                                  <a:lumOff val="60000"/>
                                </a:schemeClr>
                              </a:solidFill>
                              <a:latin typeface="Cambria Math" panose="02040503050406030204" pitchFamily="18" charset="0"/>
                            </a:rPr>
                          </m:ctrlPr>
                        </m:funcPr>
                        <m:fName>
                          <m:limLow>
                            <m:limLowPr>
                              <m:ctrlPr>
                                <a:rPr lang="en-US" sz="2400" i="1">
                                  <a:solidFill>
                                    <a:schemeClr val="accent3">
                                      <a:lumMod val="40000"/>
                                      <a:lumOff val="60000"/>
                                    </a:schemeClr>
                                  </a:solidFill>
                                  <a:latin typeface="Cambria Math" panose="02040503050406030204" pitchFamily="18" charset="0"/>
                                </a:rPr>
                              </m:ctrlPr>
                            </m:limLowPr>
                            <m:e>
                              <m:r>
                                <m:rPr>
                                  <m:sty m:val="p"/>
                                </m:rPr>
                                <a:rPr lang="en-US" sz="2400">
                                  <a:solidFill>
                                    <a:schemeClr val="accent3">
                                      <a:lumMod val="40000"/>
                                      <a:lumOff val="60000"/>
                                    </a:schemeClr>
                                  </a:solidFill>
                                  <a:latin typeface="Cambria Math" panose="02040503050406030204" pitchFamily="18" charset="0"/>
                                </a:rPr>
                                <m:t>max</m:t>
                              </m:r>
                            </m:e>
                            <m:lim>
                              <m:r>
                                <a:rPr lang="en-US" sz="2400" i="1">
                                  <a:solidFill>
                                    <a:schemeClr val="accent3">
                                      <a:lumMod val="40000"/>
                                      <a:lumOff val="60000"/>
                                    </a:schemeClr>
                                  </a:solidFill>
                                  <a:latin typeface="Cambria Math" panose="02040503050406030204" pitchFamily="18" charset="0"/>
                                </a:rPr>
                                <m:t>𝑎</m:t>
                              </m:r>
                            </m:lim>
                          </m:limLow>
                        </m:fName>
                        <m:e>
                          <m:r>
                            <a:rPr lang="en-US" sz="2400" i="1">
                              <a:solidFill>
                                <a:schemeClr val="accent3">
                                  <a:lumMod val="40000"/>
                                  <a:lumOff val="60000"/>
                                </a:schemeClr>
                              </a:solidFill>
                              <a:latin typeface="Cambria Math" panose="02040503050406030204" pitchFamily="18" charset="0"/>
                            </a:rPr>
                            <m:t>𝑄</m:t>
                          </m:r>
                          <m:d>
                            <m:dPr>
                              <m:ctrlPr>
                                <a:rPr lang="en-US" sz="2400" i="1">
                                  <a:solidFill>
                                    <a:schemeClr val="accent3">
                                      <a:lumMod val="40000"/>
                                      <a:lumOff val="60000"/>
                                    </a:schemeClr>
                                  </a:solidFill>
                                  <a:latin typeface="Cambria Math" panose="02040503050406030204" pitchFamily="18" charset="0"/>
                                </a:rPr>
                              </m:ctrlPr>
                            </m:dPr>
                            <m:e>
                              <m:r>
                                <a:rPr lang="en-US" sz="2400" i="1">
                                  <a:solidFill>
                                    <a:schemeClr val="accent3">
                                      <a:lumMod val="40000"/>
                                      <a:lumOff val="60000"/>
                                    </a:schemeClr>
                                  </a:solidFill>
                                  <a:latin typeface="Cambria Math" panose="02040503050406030204" pitchFamily="18" charset="0"/>
                                </a:rPr>
                                <m:t>𝑠</m:t>
                              </m:r>
                              <m:r>
                                <a:rPr lang="en-US" sz="2400" i="1">
                                  <a:solidFill>
                                    <a:schemeClr val="accent3">
                                      <a:lumMod val="40000"/>
                                      <a:lumOff val="60000"/>
                                    </a:schemeClr>
                                  </a:solidFill>
                                  <a:latin typeface="Cambria Math" panose="02040503050406030204" pitchFamily="18" charset="0"/>
                                </a:rPr>
                                <m:t>,</m:t>
                              </m:r>
                              <m:r>
                                <a:rPr lang="en-US" sz="2400" i="1">
                                  <a:solidFill>
                                    <a:schemeClr val="accent3">
                                      <a:lumMod val="40000"/>
                                      <a:lumOff val="60000"/>
                                    </a:schemeClr>
                                  </a:solidFill>
                                  <a:latin typeface="Cambria Math" panose="02040503050406030204" pitchFamily="18" charset="0"/>
                                </a:rPr>
                                <m:t>𝑎</m:t>
                              </m:r>
                            </m:e>
                          </m:d>
                        </m:e>
                      </m:func>
                    </m:oMath>
                  </m:oMathPara>
                </a14:m>
                <a:endParaRPr lang="en-US" sz="2400" dirty="0"/>
              </a:p>
              <a:p>
                <a:pPr marL="0" indent="0">
                  <a:buNone/>
                </a:pPr>
                <a:endParaRPr lang="en-US" sz="9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e>
                      </m:func>
                    </m:oMath>
                  </m:oMathPara>
                </a14:m>
                <a:endParaRPr lang="en-US" sz="2400" dirty="0"/>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b="-338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887F3FE-B0FC-1849-8411-779AC42A9CAB}"/>
              </a:ext>
            </a:extLst>
          </p:cNvPr>
          <p:cNvSpPr txBox="1"/>
          <p:nvPr/>
        </p:nvSpPr>
        <p:spPr>
          <a:xfrm>
            <a:off x="3081338" y="5494486"/>
            <a:ext cx="6134100" cy="646331"/>
          </a:xfrm>
          <a:prstGeom prst="rect">
            <a:avLst/>
          </a:prstGeom>
          <a:noFill/>
        </p:spPr>
        <p:txBody>
          <a:bodyPr wrap="square" rtlCol="0">
            <a:spAutoFit/>
          </a:bodyPr>
          <a:lstStyle/>
          <a:p>
            <a:r>
              <a:rPr lang="en-US" dirty="0">
                <a:solidFill>
                  <a:srgbClr val="FF0000"/>
                </a:solidFill>
                <a:latin typeface="Helvetica" pitchFamily="2" charset="0"/>
              </a:rPr>
              <a:t>This is the Bellman Equation. You can use it to compute the expected reward from some given state, </a:t>
            </a:r>
            <a:r>
              <a:rPr lang="en-US" i="1" dirty="0">
                <a:solidFill>
                  <a:srgbClr val="FF0000"/>
                </a:solidFill>
                <a:latin typeface="Helvetica" pitchFamily="2" charset="0"/>
              </a:rPr>
              <a:t>s</a:t>
            </a:r>
            <a:r>
              <a:rPr lang="en-US" dirty="0">
                <a:solidFill>
                  <a:srgbClr val="FF0000"/>
                </a:solidFill>
                <a:latin typeface="Helvetica" pitchFamily="2" charset="0"/>
              </a:rPr>
              <a:t>.</a:t>
            </a:r>
          </a:p>
        </p:txBody>
      </p:sp>
    </p:spTree>
    <p:extLst>
      <p:ext uri="{BB962C8B-B14F-4D97-AF65-F5344CB8AC3E}">
        <p14:creationId xmlns:p14="http://schemas.microsoft.com/office/powerpoint/2010/main" val="2959304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The Bellman Equation: Discount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84962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𝑎</m:t>
                              </m:r>
                            </m:lim>
                          </m:limLow>
                        </m:fName>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𝑠</m:t>
                              </m:r>
                              <m:r>
                                <a:rPr lang="en-US" sz="2400" i="1">
                                  <a:latin typeface="Cambria Math" panose="02040503050406030204" pitchFamily="18" charset="0"/>
                                </a:rPr>
                                <m:t>′</m:t>
                              </m:r>
                            </m:sub>
                            <m:sup/>
                            <m:e>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r>
                                    <a:rPr lang="en-US" sz="2400" i="1">
                                      <a:solidFill>
                                        <a:srgbClr val="FF0000"/>
                                      </a:solidFill>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e>
                              </m:d>
                            </m:e>
                          </m:nary>
                        </m:e>
                      </m:func>
                    </m:oMath>
                  </m:oMathPara>
                </a14:m>
                <a:endParaRPr lang="en-US" sz="900" i="1" dirty="0">
                  <a:solidFill>
                    <a:schemeClr val="accent3">
                      <a:lumMod val="40000"/>
                      <a:lumOff val="60000"/>
                    </a:schemeClr>
                  </a:solidFill>
                  <a:latin typeface="Cambria Math" panose="02040503050406030204" pitchFamily="18" charset="0"/>
                </a:endParaRPr>
              </a:p>
              <a:p>
                <a:pPr marL="0" indent="0">
                  <a:buNone/>
                </a:pPr>
                <a:endParaRPr lang="en-US" sz="900" i="1" dirty="0">
                  <a:solidFill>
                    <a:schemeClr val="accent3">
                      <a:lumMod val="40000"/>
                      <a:lumOff val="60000"/>
                    </a:schemeClr>
                  </a:solidFill>
                  <a:latin typeface="Cambria Math" panose="02040503050406030204" pitchFamily="18" charset="0"/>
                </a:endParaRPr>
              </a:p>
              <a:p>
                <a:pPr marL="0" indent="0">
                  <a:buNone/>
                </a:pPr>
                <a:endParaRPr lang="en-US" sz="900" i="1" dirty="0">
                  <a:solidFill>
                    <a:schemeClr val="accent3">
                      <a:lumMod val="40000"/>
                      <a:lumOff val="60000"/>
                    </a:schemeClr>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849624"/>
              </a:xfrm>
              <a:blipFill>
                <a:blip r:embed="rId2"/>
                <a:stretch>
                  <a:fillRect t="-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1066799" y="3381793"/>
                <a:ext cx="9834563" cy="2853795"/>
              </a:xfrm>
              <a:prstGeom prst="rect">
                <a:avLst/>
              </a:prstGeom>
              <a:noFill/>
            </p:spPr>
            <p:txBody>
              <a:bodyPr wrap="square" rtlCol="0">
                <a:spAutoFit/>
              </a:bodyPr>
              <a:lstStyle/>
              <a:p>
                <a:r>
                  <a:rPr lang="en-US" sz="2200" dirty="0">
                    <a:latin typeface="Helvetica" pitchFamily="2" charset="0"/>
                  </a:rPr>
                  <a:t>Consider the Discount Factor, </a:t>
                </a:r>
                <a14:m>
                  <m:oMath xmlns:m="http://schemas.openxmlformats.org/officeDocument/2006/math">
                    <m:r>
                      <a:rPr lang="en-US" sz="2200" i="1">
                        <a:solidFill>
                          <a:srgbClr val="FF0000"/>
                        </a:solidFill>
                        <a:latin typeface="Cambria Math" panose="02040503050406030204" pitchFamily="18" charset="0"/>
                      </a:rPr>
                      <m:t>𝛾</m:t>
                    </m:r>
                  </m:oMath>
                </a14:m>
                <a:endParaRPr lang="en-US" sz="2200" dirty="0">
                  <a:solidFill>
                    <a:srgbClr val="FF0000"/>
                  </a:solidFill>
                  <a:latin typeface="Helvetica" pitchFamily="2" charset="0"/>
                </a:endParaRPr>
              </a:p>
              <a:p>
                <a:endParaRPr lang="en-US" sz="2200" dirty="0">
                  <a:solidFill>
                    <a:srgbClr val="FF0000"/>
                  </a:solidFill>
                  <a:latin typeface="Helvetica" pitchFamily="2" charset="0"/>
                </a:endParaRPr>
              </a:p>
              <a:p>
                <a:r>
                  <a:rPr lang="en-US" sz="2200" dirty="0">
                    <a:latin typeface="Helvetica" pitchFamily="2" charset="0"/>
                  </a:rPr>
                  <a:t>Changing the value changes the expected rewards (which will change the policy). </a:t>
                </a:r>
              </a:p>
              <a:p>
                <a:endParaRPr lang="en-US" sz="2200" dirty="0">
                  <a:latin typeface="Helvetica" pitchFamily="2" charset="0"/>
                </a:endParaRPr>
              </a:p>
              <a:p>
                <a:r>
                  <a:rPr lang="en-US" sz="2200" dirty="0">
                    <a:latin typeface="Helvetica" pitchFamily="2" charset="0"/>
                  </a:rPr>
                  <a:t>When </a:t>
                </a:r>
                <a14:m>
                  <m:oMath xmlns:m="http://schemas.openxmlformats.org/officeDocument/2006/math">
                    <m:r>
                      <a:rPr lang="en-US" sz="2400" i="1">
                        <a:latin typeface="Cambria Math" panose="02040503050406030204" pitchFamily="18" charset="0"/>
                      </a:rPr>
                      <m:t>𝛾</m:t>
                    </m:r>
                  </m:oMath>
                </a14:m>
                <a:r>
                  <a:rPr lang="en-US" sz="2200" dirty="0">
                    <a:latin typeface="Helvetica" pitchFamily="2" charset="0"/>
                  </a:rPr>
                  <a:t> = 0</a:t>
                </a:r>
              </a:p>
              <a:p>
                <a:r>
                  <a:rPr lang="en-US" sz="2200" dirty="0">
                    <a:latin typeface="Helvetica" pitchFamily="2" charset="0"/>
                  </a:rPr>
                  <a:t>When </a:t>
                </a:r>
                <a14:m>
                  <m:oMath xmlns:m="http://schemas.openxmlformats.org/officeDocument/2006/math">
                    <m:r>
                      <a:rPr lang="en-US" sz="2200" b="0" i="1" smtClean="0">
                        <a:latin typeface="Cambria Math" panose="02040503050406030204" pitchFamily="18" charset="0"/>
                      </a:rPr>
                      <m:t>0&lt;</m:t>
                    </m:r>
                    <m:r>
                      <a:rPr lang="en-US" sz="2400" i="1">
                        <a:latin typeface="Cambria Math" panose="02040503050406030204" pitchFamily="18" charset="0"/>
                      </a:rPr>
                      <m:t>𝛾</m:t>
                    </m:r>
                  </m:oMath>
                </a14:m>
                <a:r>
                  <a:rPr lang="en-US" sz="2200" dirty="0">
                    <a:latin typeface="Helvetica" pitchFamily="2" charset="0"/>
                  </a:rPr>
                  <a:t> &lt; 1</a:t>
                </a:r>
              </a:p>
              <a:p>
                <a:r>
                  <a:rPr lang="en-US" sz="2200" dirty="0">
                    <a:latin typeface="Helvetica" pitchFamily="2" charset="0"/>
                  </a:rPr>
                  <a:t>When </a:t>
                </a:r>
                <a14:m>
                  <m:oMath xmlns:m="http://schemas.openxmlformats.org/officeDocument/2006/math">
                    <m:r>
                      <a:rPr lang="en-US" sz="2400" i="1">
                        <a:latin typeface="Cambria Math" panose="02040503050406030204" pitchFamily="18" charset="0"/>
                      </a:rPr>
                      <m:t>𝛾</m:t>
                    </m:r>
                  </m:oMath>
                </a14:m>
                <a:r>
                  <a:rPr lang="en-US" sz="2200" dirty="0">
                    <a:latin typeface="Helvetica" pitchFamily="2" charset="0"/>
                  </a:rPr>
                  <a:t> = 1</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1066799" y="3381793"/>
                <a:ext cx="9834563" cy="2853795"/>
              </a:xfrm>
              <a:prstGeom prst="rect">
                <a:avLst/>
              </a:prstGeom>
              <a:blipFill>
                <a:blip r:embed="rId3"/>
                <a:stretch>
                  <a:fillRect l="-904" t="-885" b="-30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B19FBD6-901C-1848-8CA1-161DE50A10FF}"/>
              </a:ext>
            </a:extLst>
          </p:cNvPr>
          <p:cNvSpPr txBox="1"/>
          <p:nvPr/>
        </p:nvSpPr>
        <p:spPr>
          <a:xfrm>
            <a:off x="3305174" y="5053430"/>
            <a:ext cx="9834563" cy="1107996"/>
          </a:xfrm>
          <a:prstGeom prst="rect">
            <a:avLst/>
          </a:prstGeom>
          <a:noFill/>
        </p:spPr>
        <p:txBody>
          <a:bodyPr wrap="square" rtlCol="0">
            <a:spAutoFit/>
          </a:bodyPr>
          <a:lstStyle/>
          <a:p>
            <a:r>
              <a:rPr lang="en-US" sz="2200" dirty="0">
                <a:latin typeface="Helvetica" pitchFamily="2" charset="0"/>
              </a:rPr>
              <a:t>Future rewards have no value.</a:t>
            </a:r>
          </a:p>
          <a:p>
            <a:r>
              <a:rPr lang="en-US" sz="2200" dirty="0">
                <a:latin typeface="Helvetica" pitchFamily="2" charset="0"/>
              </a:rPr>
              <a:t>Future rewards have ‘less’ value (sooner is better than later).</a:t>
            </a:r>
          </a:p>
          <a:p>
            <a:r>
              <a:rPr lang="en-US" sz="2200" dirty="0">
                <a:latin typeface="Helvetica" pitchFamily="2" charset="0"/>
              </a:rPr>
              <a:t>Future rewards have ‘normal’ value (sooner is as good as later) </a:t>
            </a:r>
          </a:p>
        </p:txBody>
      </p:sp>
    </p:spTree>
    <p:extLst>
      <p:ext uri="{BB962C8B-B14F-4D97-AF65-F5344CB8AC3E}">
        <p14:creationId xmlns:p14="http://schemas.microsoft.com/office/powerpoint/2010/main" val="38999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154984"/>
              </a:xfrm>
              <a:prstGeom prst="rect">
                <a:avLst/>
              </a:prstGeom>
              <a:noFill/>
            </p:spPr>
            <p:txBody>
              <a:bodyPr wrap="square" rtlCol="0">
                <a:spAutoFit/>
              </a:bodyPr>
              <a:lstStyle/>
              <a:p>
                <a:r>
                  <a:rPr lang="en-US" sz="2200" dirty="0">
                    <a:latin typeface="Helvetica" pitchFamily="2" charset="0"/>
                  </a:rPr>
                  <a:t>Let’s consider this situation…</a:t>
                </a:r>
              </a:p>
              <a:p>
                <a:endParaRPr lang="en-US" sz="2200" dirty="0">
                  <a:latin typeface="Helvetica" pitchFamily="2" charset="0"/>
                </a:endParaRPr>
              </a:p>
              <a:p>
                <a:r>
                  <a:rPr lang="en-US" sz="2200" dirty="0">
                    <a:latin typeface="Helvetica" pitchFamily="2" charset="0"/>
                  </a:rPr>
                  <a:t>All non-terminal states have a reward of 0.</a:t>
                </a:r>
              </a:p>
              <a:p>
                <a:endParaRPr lang="en-US" sz="2200" dirty="0">
                  <a:latin typeface="Helvetica" pitchFamily="2" charset="0"/>
                </a:endParaRPr>
              </a:p>
              <a:p>
                <a:r>
                  <a:rPr lang="en-US" sz="2200" dirty="0">
                    <a:latin typeface="Helvetica" pitchFamily="2" charset="0"/>
                  </a:rPr>
                  <a:t>The fire is still -100, the flag is still +100.</a:t>
                </a:r>
              </a:p>
              <a:p>
                <a:endParaRPr lang="en-US" sz="2200" dirty="0">
                  <a:latin typeface="Helvetica" pitchFamily="2" charset="0"/>
                </a:endParaRP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Our dream is to find the expected reward,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200" dirty="0">
                    <a:latin typeface="Helvetica" pitchFamily="2" charset="0"/>
                  </a:rPr>
                  <a:t> , for each </a:t>
                </a:r>
                <a:r>
                  <a:rPr lang="en-US" sz="2200" i="1" dirty="0">
                    <a:latin typeface="Helvetica" pitchFamily="2" charset="0"/>
                  </a:rPr>
                  <a:t>s</a:t>
                </a:r>
                <a:r>
                  <a:rPr lang="en-US" sz="2200" dirty="0">
                    <a:latin typeface="Helvetica" pitchFamily="2" charset="0"/>
                  </a:rPr>
                  <a:t> </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154984"/>
              </a:xfrm>
              <a:prstGeom prst="rect">
                <a:avLst/>
              </a:prstGeom>
              <a:blipFill>
                <a:blip r:embed="rId2"/>
                <a:stretch>
                  <a:fillRect l="-1897" t="-915" b="-18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+0</a:t>
              </a:r>
            </a:p>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3136228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So far, the Bellman Equation depends on knowing V(s’) to figure out </a:t>
                </a:r>
                <a:r>
                  <a:rPr lang="en-US" sz="2200" i="1" dirty="0">
                    <a:latin typeface="Helvetica" pitchFamily="2" charset="0"/>
                  </a:rPr>
                  <a:t>V(s)</a:t>
                </a:r>
                <a:r>
                  <a:rPr lang="en-US" sz="2200" dirty="0">
                    <a:latin typeface="Helvetica" pitchFamily="2" charset="0"/>
                  </a:rPr>
                  <a:t>.</a:t>
                </a:r>
              </a:p>
              <a:p>
                <a:endParaRPr lang="en-US" sz="2200" dirty="0">
                  <a:latin typeface="Helvetica" pitchFamily="2" charset="0"/>
                </a:endParaRPr>
              </a:p>
              <a:p>
                <a:r>
                  <a:rPr lang="en-US" sz="2200" dirty="0">
                    <a:latin typeface="Helvetica" pitchFamily="2" charset="0"/>
                  </a:rPr>
                  <a:t>So, we’re kind of going to work backwards.</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2799713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2462213"/>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ZERO moves?</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2462213"/>
              </a:xfrm>
              <a:prstGeom prst="rect">
                <a:avLst/>
              </a:prstGeom>
              <a:blipFill>
                <a:blip r:embed="rId2"/>
                <a:stretch>
                  <a:fillRect l="-1897" t="-1538" b="-359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262538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816429"/>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ZERO moves?</a:t>
                </a:r>
              </a:p>
              <a:p>
                <a:endParaRPr lang="en-US" sz="2200" dirty="0">
                  <a:latin typeface="Helvetica" pitchFamily="2" charset="0"/>
                </a:endParaRPr>
              </a:p>
              <a:p>
                <a:r>
                  <a:rPr lang="en-US" sz="2200" dirty="0">
                    <a:latin typeface="Helvetica" pitchFamily="2" charset="0"/>
                  </a:rPr>
                  <a:t>It’s zero for all states! We are trapped in whatever state we start in, perpetually getting no rewards.</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816429"/>
              </a:xfrm>
              <a:prstGeom prst="rect">
                <a:avLst/>
              </a:prstGeom>
              <a:blipFill>
                <a:blip r:embed="rId2"/>
                <a:stretch>
                  <a:fillRect l="-1897" t="-997" b="-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spTree>
    <p:extLst>
      <p:ext uri="{BB962C8B-B14F-4D97-AF65-F5344CB8AC3E}">
        <p14:creationId xmlns:p14="http://schemas.microsoft.com/office/powerpoint/2010/main" val="1678805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2462213"/>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2462213"/>
              </a:xfrm>
              <a:prstGeom prst="rect">
                <a:avLst/>
              </a:prstGeom>
              <a:blipFill>
                <a:blip r:embed="rId2"/>
                <a:stretch>
                  <a:fillRect l="-1897" t="-1538" b="-359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41001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Deterministic Process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46224" y="1659061"/>
            <a:ext cx="10058400" cy="3849624"/>
          </a:xfrm>
        </p:spPr>
        <p:txBody>
          <a:bodyPr>
            <a:normAutofit/>
          </a:bodyPr>
          <a:lstStyle/>
          <a:p>
            <a:r>
              <a:rPr lang="en-US" sz="2400" dirty="0">
                <a:latin typeface="Helvetica" pitchFamily="2" charset="0"/>
              </a:rPr>
              <a:t>A </a:t>
            </a:r>
            <a:r>
              <a:rPr lang="en-US" sz="2400" b="1" dirty="0">
                <a:latin typeface="Helvetica" pitchFamily="2" charset="0"/>
              </a:rPr>
              <a:t>Deterministic Process </a:t>
            </a:r>
            <a:r>
              <a:rPr lang="en-US" sz="2400" dirty="0">
                <a:latin typeface="Helvetica" pitchFamily="2" charset="0"/>
              </a:rPr>
              <a:t>can be thought of as a graph where the nodes are states and the edges are actions.</a:t>
            </a:r>
          </a:p>
        </p:txBody>
      </p:sp>
      <p:grpSp>
        <p:nvGrpSpPr>
          <p:cNvPr id="140" name="Group 139">
            <a:extLst>
              <a:ext uri="{FF2B5EF4-FFF2-40B4-BE49-F238E27FC236}">
                <a16:creationId xmlns:a16="http://schemas.microsoft.com/office/drawing/2014/main" id="{8311AC85-33E3-8A4C-9388-E267EC94BC5B}"/>
              </a:ext>
            </a:extLst>
          </p:cNvPr>
          <p:cNvGrpSpPr/>
          <p:nvPr/>
        </p:nvGrpSpPr>
        <p:grpSpPr>
          <a:xfrm>
            <a:off x="204889" y="2752990"/>
            <a:ext cx="11609535" cy="4004482"/>
            <a:chOff x="204889" y="2752990"/>
            <a:chExt cx="11609535" cy="4004482"/>
          </a:xfrm>
        </p:grpSpPr>
        <p:grpSp>
          <p:nvGrpSpPr>
            <p:cNvPr id="4" name="Group 3">
              <a:extLst>
                <a:ext uri="{FF2B5EF4-FFF2-40B4-BE49-F238E27FC236}">
                  <a16:creationId xmlns:a16="http://schemas.microsoft.com/office/drawing/2014/main" id="{102396E3-A132-7F43-883E-547A3D93211B}"/>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57DB5BED-2610-134E-9DA4-C66D86A17FF2}"/>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E5386419-A5CA-C946-AF21-BFAF340815B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B124D-18A2-694E-9212-5B3FC91E14CA}"/>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1A54E304-B4AF-C24E-A929-47197A58BD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8AB5008-45A7-EF46-B6B3-ACCCB7BBA95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C64A0D16-FB01-FB48-819D-81AA720E29C3}"/>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343883F5-D365-3B49-9AF2-C71020ECB741}"/>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D264C06-50A8-FC43-965E-3FC6A6366EDD}"/>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13" name="Group 12">
              <a:extLst>
                <a:ext uri="{FF2B5EF4-FFF2-40B4-BE49-F238E27FC236}">
                  <a16:creationId xmlns:a16="http://schemas.microsoft.com/office/drawing/2014/main" id="{3D4DD600-2096-1046-9B47-07F37D0E02E7}"/>
                </a:ext>
              </a:extLst>
            </p:cNvPr>
            <p:cNvGrpSpPr/>
            <p:nvPr/>
          </p:nvGrpSpPr>
          <p:grpSpPr>
            <a:xfrm>
              <a:off x="550864" y="4018457"/>
              <a:ext cx="2405449" cy="1096231"/>
              <a:chOff x="6984484" y="2612572"/>
              <a:chExt cx="3738933" cy="2121416"/>
            </a:xfrm>
          </p:grpSpPr>
          <p:grpSp>
            <p:nvGrpSpPr>
              <p:cNvPr id="14" name="Group 13">
                <a:extLst>
                  <a:ext uri="{FF2B5EF4-FFF2-40B4-BE49-F238E27FC236}">
                    <a16:creationId xmlns:a16="http://schemas.microsoft.com/office/drawing/2014/main" id="{8DA3F217-EE5C-304E-A42D-ECE8C0115A2B}"/>
                  </a:ext>
                </a:extLst>
              </p:cNvPr>
              <p:cNvGrpSpPr/>
              <p:nvPr/>
            </p:nvGrpSpPr>
            <p:grpSpPr>
              <a:xfrm>
                <a:off x="6984484" y="2612572"/>
                <a:ext cx="3738933" cy="2121416"/>
                <a:chOff x="7103238" y="2135528"/>
                <a:chExt cx="2824223" cy="1412111"/>
              </a:xfrm>
            </p:grpSpPr>
            <p:sp>
              <p:nvSpPr>
                <p:cNvPr id="17" name="Rectangle 16">
                  <a:extLst>
                    <a:ext uri="{FF2B5EF4-FFF2-40B4-BE49-F238E27FC236}">
                      <a16:creationId xmlns:a16="http://schemas.microsoft.com/office/drawing/2014/main" id="{08867E85-BD6D-8045-B9B4-FBB8723DD0D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8BAAD0B-BBF5-4745-A35B-0B3641F69F89}"/>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9" name="Rectangle 18">
                  <a:extLst>
                    <a:ext uri="{FF2B5EF4-FFF2-40B4-BE49-F238E27FC236}">
                      <a16:creationId xmlns:a16="http://schemas.microsoft.com/office/drawing/2014/main" id="{F8699C88-FF64-E44B-8B3E-82117824A62C}"/>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914294-71F2-3241-A064-D4DDADD12534}"/>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5" name="Picture 14">
                <a:extLst>
                  <a:ext uri="{FF2B5EF4-FFF2-40B4-BE49-F238E27FC236}">
                    <a16:creationId xmlns:a16="http://schemas.microsoft.com/office/drawing/2014/main" id="{4D63F09D-01B5-D648-B9D3-E7D9B5C823F9}"/>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16" name="Picture 15">
                <a:extLst>
                  <a:ext uri="{FF2B5EF4-FFF2-40B4-BE49-F238E27FC236}">
                    <a16:creationId xmlns:a16="http://schemas.microsoft.com/office/drawing/2014/main" id="{1F37DF8B-32CD-6043-9B1F-DF124EF2AA7E}"/>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21" name="Group 20">
              <a:extLst>
                <a:ext uri="{FF2B5EF4-FFF2-40B4-BE49-F238E27FC236}">
                  <a16:creationId xmlns:a16="http://schemas.microsoft.com/office/drawing/2014/main" id="{A13FD24B-6491-A340-8008-0F95473317DC}"/>
                </a:ext>
              </a:extLst>
            </p:cNvPr>
            <p:cNvGrpSpPr/>
            <p:nvPr/>
          </p:nvGrpSpPr>
          <p:grpSpPr>
            <a:xfrm>
              <a:off x="3403336" y="5289032"/>
              <a:ext cx="2405449" cy="1096231"/>
              <a:chOff x="6984484" y="2612572"/>
              <a:chExt cx="3738933" cy="2121416"/>
            </a:xfrm>
          </p:grpSpPr>
          <p:grpSp>
            <p:nvGrpSpPr>
              <p:cNvPr id="22" name="Group 21">
                <a:extLst>
                  <a:ext uri="{FF2B5EF4-FFF2-40B4-BE49-F238E27FC236}">
                    <a16:creationId xmlns:a16="http://schemas.microsoft.com/office/drawing/2014/main" id="{DD0A059B-5273-9F45-A67C-91839A495805}"/>
                  </a:ext>
                </a:extLst>
              </p:cNvPr>
              <p:cNvGrpSpPr/>
              <p:nvPr/>
            </p:nvGrpSpPr>
            <p:grpSpPr>
              <a:xfrm>
                <a:off x="6984484" y="2612572"/>
                <a:ext cx="3738933" cy="2121416"/>
                <a:chOff x="7103238" y="2135528"/>
                <a:chExt cx="2824223" cy="1412111"/>
              </a:xfrm>
            </p:grpSpPr>
            <p:sp>
              <p:nvSpPr>
                <p:cNvPr id="24" name="Rectangle 23">
                  <a:extLst>
                    <a:ext uri="{FF2B5EF4-FFF2-40B4-BE49-F238E27FC236}">
                      <a16:creationId xmlns:a16="http://schemas.microsoft.com/office/drawing/2014/main" id="{1C7FF68D-7AEE-E74A-B3DA-72F803E94CEA}"/>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CF97760-1BD2-7540-8EDA-E9E050769AFE}"/>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26" name="Rectangle 25">
                  <a:extLst>
                    <a:ext uri="{FF2B5EF4-FFF2-40B4-BE49-F238E27FC236}">
                      <a16:creationId xmlns:a16="http://schemas.microsoft.com/office/drawing/2014/main" id="{61FB22DE-3E9F-604F-8DCF-83E74E4F6729}"/>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21E252B-F38F-DA48-BA2D-975436BC1A5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3" name="Picture 22">
                <a:extLst>
                  <a:ext uri="{FF2B5EF4-FFF2-40B4-BE49-F238E27FC236}">
                    <a16:creationId xmlns:a16="http://schemas.microsoft.com/office/drawing/2014/main" id="{7E3E2BF2-B575-E641-AA60-641282963B39}"/>
                  </a:ext>
                </a:extLst>
              </p:cNvPr>
              <p:cNvPicPr>
                <a:picLocks noChangeAspect="1"/>
              </p:cNvPicPr>
              <p:nvPr/>
            </p:nvPicPr>
            <p:blipFill>
              <a:blip r:embed="rId2"/>
              <a:stretch>
                <a:fillRect/>
              </a:stretch>
            </p:blipFill>
            <p:spPr>
              <a:xfrm>
                <a:off x="7076779" y="3097434"/>
                <a:ext cx="1682168" cy="1121447"/>
              </a:xfrm>
              <a:prstGeom prst="rect">
                <a:avLst/>
              </a:prstGeom>
            </p:spPr>
          </p:pic>
        </p:grpSp>
        <p:grpSp>
          <p:nvGrpSpPr>
            <p:cNvPr id="28" name="Group 27">
              <a:extLst>
                <a:ext uri="{FF2B5EF4-FFF2-40B4-BE49-F238E27FC236}">
                  <a16:creationId xmlns:a16="http://schemas.microsoft.com/office/drawing/2014/main" id="{9A7AA510-19F5-1B46-86CE-3DA3602B137A}"/>
                </a:ext>
              </a:extLst>
            </p:cNvPr>
            <p:cNvGrpSpPr/>
            <p:nvPr/>
          </p:nvGrpSpPr>
          <p:grpSpPr>
            <a:xfrm>
              <a:off x="6263099" y="2752990"/>
              <a:ext cx="2405449" cy="1096231"/>
              <a:chOff x="6984484" y="2612572"/>
              <a:chExt cx="3738933" cy="2121416"/>
            </a:xfrm>
          </p:grpSpPr>
          <p:grpSp>
            <p:nvGrpSpPr>
              <p:cNvPr id="29" name="Group 28">
                <a:extLst>
                  <a:ext uri="{FF2B5EF4-FFF2-40B4-BE49-F238E27FC236}">
                    <a16:creationId xmlns:a16="http://schemas.microsoft.com/office/drawing/2014/main" id="{F06B86D7-FA88-DD4B-AD5A-E8C771F13E44}"/>
                  </a:ext>
                </a:extLst>
              </p:cNvPr>
              <p:cNvGrpSpPr/>
              <p:nvPr/>
            </p:nvGrpSpPr>
            <p:grpSpPr>
              <a:xfrm>
                <a:off x="6984484" y="2612572"/>
                <a:ext cx="3738933" cy="2121416"/>
                <a:chOff x="7103238" y="2135528"/>
                <a:chExt cx="2824223" cy="1412111"/>
              </a:xfrm>
            </p:grpSpPr>
            <p:sp>
              <p:nvSpPr>
                <p:cNvPr id="33" name="Rectangle 32">
                  <a:extLst>
                    <a:ext uri="{FF2B5EF4-FFF2-40B4-BE49-F238E27FC236}">
                      <a16:creationId xmlns:a16="http://schemas.microsoft.com/office/drawing/2014/main" id="{EF8B6E11-7ED9-734E-9049-55CE6E247434}"/>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12D2515-C047-1A48-A23F-6597814F133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5" name="Rectangle 34">
                  <a:extLst>
                    <a:ext uri="{FF2B5EF4-FFF2-40B4-BE49-F238E27FC236}">
                      <a16:creationId xmlns:a16="http://schemas.microsoft.com/office/drawing/2014/main" id="{C15623B3-AE4F-1444-B006-390C09280FE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EF8EEDB7-A38F-3941-8073-863EDD904DC9}"/>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0" name="Picture 29">
                <a:extLst>
                  <a:ext uri="{FF2B5EF4-FFF2-40B4-BE49-F238E27FC236}">
                    <a16:creationId xmlns:a16="http://schemas.microsoft.com/office/drawing/2014/main" id="{2CB6A5C4-B9C6-6C40-9CC8-AA969E42FD90}"/>
                  </a:ext>
                </a:extLst>
              </p:cNvPr>
              <p:cNvPicPr>
                <a:picLocks noChangeAspect="1"/>
              </p:cNvPicPr>
              <p:nvPr/>
            </p:nvPicPr>
            <p:blipFill>
              <a:blip r:embed="rId2"/>
              <a:stretch>
                <a:fillRect/>
              </a:stretch>
            </p:blipFill>
            <p:spPr>
              <a:xfrm>
                <a:off x="8959059" y="3097434"/>
                <a:ext cx="1682168" cy="1121447"/>
              </a:xfrm>
              <a:prstGeom prst="rect">
                <a:avLst/>
              </a:prstGeom>
            </p:spPr>
          </p:pic>
          <p:pic>
            <p:nvPicPr>
              <p:cNvPr id="31" name="Picture 30">
                <a:extLst>
                  <a:ext uri="{FF2B5EF4-FFF2-40B4-BE49-F238E27FC236}">
                    <a16:creationId xmlns:a16="http://schemas.microsoft.com/office/drawing/2014/main" id="{15AA8E0C-B445-9C4B-96E0-654C1770C110}"/>
                  </a:ext>
                </a:extLst>
              </p:cNvPr>
              <p:cNvPicPr>
                <a:picLocks noChangeAspect="1"/>
              </p:cNvPicPr>
              <p:nvPr/>
            </p:nvPicPr>
            <p:blipFill>
              <a:blip r:embed="rId3"/>
              <a:stretch>
                <a:fillRect/>
              </a:stretch>
            </p:blipFill>
            <p:spPr>
              <a:xfrm>
                <a:off x="7452035" y="4109041"/>
                <a:ext cx="902943" cy="601360"/>
              </a:xfrm>
              <a:prstGeom prst="rect">
                <a:avLst/>
              </a:prstGeom>
            </p:spPr>
          </p:pic>
          <p:pic>
            <p:nvPicPr>
              <p:cNvPr id="32" name="Picture 31">
                <a:extLst>
                  <a:ext uri="{FF2B5EF4-FFF2-40B4-BE49-F238E27FC236}">
                    <a16:creationId xmlns:a16="http://schemas.microsoft.com/office/drawing/2014/main" id="{BD3D899E-C580-1A49-98E7-A19006BC77D8}"/>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37" name="Group 36">
              <a:extLst>
                <a:ext uri="{FF2B5EF4-FFF2-40B4-BE49-F238E27FC236}">
                  <a16:creationId xmlns:a16="http://schemas.microsoft.com/office/drawing/2014/main" id="{B2B9C669-5B4F-2F48-8A5F-4703EA71B5F7}"/>
                </a:ext>
              </a:extLst>
            </p:cNvPr>
            <p:cNvGrpSpPr/>
            <p:nvPr/>
          </p:nvGrpSpPr>
          <p:grpSpPr>
            <a:xfrm>
              <a:off x="3404332" y="4018457"/>
              <a:ext cx="2405449" cy="1096231"/>
              <a:chOff x="6984484" y="2612572"/>
              <a:chExt cx="3738933" cy="2121416"/>
            </a:xfrm>
          </p:grpSpPr>
          <p:grpSp>
            <p:nvGrpSpPr>
              <p:cNvPr id="38" name="Group 37">
                <a:extLst>
                  <a:ext uri="{FF2B5EF4-FFF2-40B4-BE49-F238E27FC236}">
                    <a16:creationId xmlns:a16="http://schemas.microsoft.com/office/drawing/2014/main" id="{450C1E68-E3BF-FC43-B48A-FE6DA8AD2E52}"/>
                  </a:ext>
                </a:extLst>
              </p:cNvPr>
              <p:cNvGrpSpPr/>
              <p:nvPr/>
            </p:nvGrpSpPr>
            <p:grpSpPr>
              <a:xfrm>
                <a:off x="6984484" y="2612572"/>
                <a:ext cx="3738933" cy="2121416"/>
                <a:chOff x="7103238" y="2135528"/>
                <a:chExt cx="2824223" cy="1412111"/>
              </a:xfrm>
            </p:grpSpPr>
            <p:sp>
              <p:nvSpPr>
                <p:cNvPr id="41" name="Rectangle 40">
                  <a:extLst>
                    <a:ext uri="{FF2B5EF4-FFF2-40B4-BE49-F238E27FC236}">
                      <a16:creationId xmlns:a16="http://schemas.microsoft.com/office/drawing/2014/main" id="{544380FD-D328-D845-A26B-AE6C1D883A9E}"/>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D959F78-57CA-784E-BA6F-FDC4BD0C4603}"/>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3" name="Rectangle 42">
                  <a:extLst>
                    <a:ext uri="{FF2B5EF4-FFF2-40B4-BE49-F238E27FC236}">
                      <a16:creationId xmlns:a16="http://schemas.microsoft.com/office/drawing/2014/main" id="{190CD976-F806-9A4A-87B5-7F251257364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7C6A2FD-5F21-4742-98A5-C4638C2BAB8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9" name="Picture 38">
                <a:extLst>
                  <a:ext uri="{FF2B5EF4-FFF2-40B4-BE49-F238E27FC236}">
                    <a16:creationId xmlns:a16="http://schemas.microsoft.com/office/drawing/2014/main" id="{301AE511-51DA-0B47-875F-0D9D25246879}"/>
                  </a:ext>
                </a:extLst>
              </p:cNvPr>
              <p:cNvPicPr>
                <a:picLocks noChangeAspect="1"/>
              </p:cNvPicPr>
              <p:nvPr/>
            </p:nvPicPr>
            <p:blipFill>
              <a:blip r:embed="rId2"/>
              <a:stretch>
                <a:fillRect/>
              </a:stretch>
            </p:blipFill>
            <p:spPr>
              <a:xfrm>
                <a:off x="8920641" y="3097434"/>
                <a:ext cx="1682168" cy="1121447"/>
              </a:xfrm>
              <a:prstGeom prst="rect">
                <a:avLst/>
              </a:prstGeom>
            </p:spPr>
          </p:pic>
          <p:pic>
            <p:nvPicPr>
              <p:cNvPr id="40" name="Picture 39">
                <a:extLst>
                  <a:ext uri="{FF2B5EF4-FFF2-40B4-BE49-F238E27FC236}">
                    <a16:creationId xmlns:a16="http://schemas.microsoft.com/office/drawing/2014/main" id="{18A09F2B-79AA-134A-8F06-ED559BD72A55}"/>
                  </a:ext>
                </a:extLst>
              </p:cNvPr>
              <p:cNvPicPr>
                <a:picLocks noChangeAspect="1"/>
              </p:cNvPicPr>
              <p:nvPr/>
            </p:nvPicPr>
            <p:blipFill>
              <a:blip r:embed="rId3"/>
              <a:stretch>
                <a:fillRect/>
              </a:stretch>
            </p:blipFill>
            <p:spPr>
              <a:xfrm>
                <a:off x="9257921" y="4085128"/>
                <a:ext cx="902943" cy="601360"/>
              </a:xfrm>
              <a:prstGeom prst="rect">
                <a:avLst/>
              </a:prstGeom>
            </p:spPr>
          </p:pic>
        </p:grpSp>
        <p:grpSp>
          <p:nvGrpSpPr>
            <p:cNvPr id="45" name="Group 44">
              <a:extLst>
                <a:ext uri="{FF2B5EF4-FFF2-40B4-BE49-F238E27FC236}">
                  <a16:creationId xmlns:a16="http://schemas.microsoft.com/office/drawing/2014/main" id="{E5778340-D2EE-164C-93BC-31ACF738D002}"/>
                </a:ext>
              </a:extLst>
            </p:cNvPr>
            <p:cNvGrpSpPr/>
            <p:nvPr/>
          </p:nvGrpSpPr>
          <p:grpSpPr>
            <a:xfrm>
              <a:off x="6263100" y="4026099"/>
              <a:ext cx="2405449" cy="1096231"/>
              <a:chOff x="6984484" y="2612572"/>
              <a:chExt cx="3738933" cy="2121416"/>
            </a:xfrm>
          </p:grpSpPr>
          <p:grpSp>
            <p:nvGrpSpPr>
              <p:cNvPr id="46" name="Group 45">
                <a:extLst>
                  <a:ext uri="{FF2B5EF4-FFF2-40B4-BE49-F238E27FC236}">
                    <a16:creationId xmlns:a16="http://schemas.microsoft.com/office/drawing/2014/main" id="{A962C794-5645-D94A-B664-8BEFF7BECE85}"/>
                  </a:ext>
                </a:extLst>
              </p:cNvPr>
              <p:cNvGrpSpPr/>
              <p:nvPr/>
            </p:nvGrpSpPr>
            <p:grpSpPr>
              <a:xfrm>
                <a:off x="6984484" y="2612572"/>
                <a:ext cx="3738933" cy="2121416"/>
                <a:chOff x="7103238" y="2135528"/>
                <a:chExt cx="2824223" cy="1412111"/>
              </a:xfrm>
            </p:grpSpPr>
            <p:sp>
              <p:nvSpPr>
                <p:cNvPr id="49" name="Rectangle 48">
                  <a:extLst>
                    <a:ext uri="{FF2B5EF4-FFF2-40B4-BE49-F238E27FC236}">
                      <a16:creationId xmlns:a16="http://schemas.microsoft.com/office/drawing/2014/main" id="{B73FEB71-7D35-BA4A-9F62-B2A6100F2B9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30B2AF-C7E7-E14B-9902-3F21515762D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1" name="Rectangle 50">
                  <a:extLst>
                    <a:ext uri="{FF2B5EF4-FFF2-40B4-BE49-F238E27FC236}">
                      <a16:creationId xmlns:a16="http://schemas.microsoft.com/office/drawing/2014/main" id="{9F819859-449A-7644-90AD-1D153322C261}"/>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E7A266B6-646E-7D49-974F-8C68DA11A32C}"/>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7" name="Picture 46">
                <a:extLst>
                  <a:ext uri="{FF2B5EF4-FFF2-40B4-BE49-F238E27FC236}">
                    <a16:creationId xmlns:a16="http://schemas.microsoft.com/office/drawing/2014/main" id="{937405A0-6C7C-AC48-9BDF-892D3F9D6671}"/>
                  </a:ext>
                </a:extLst>
              </p:cNvPr>
              <p:cNvPicPr>
                <a:picLocks noChangeAspect="1"/>
              </p:cNvPicPr>
              <p:nvPr/>
            </p:nvPicPr>
            <p:blipFill>
              <a:blip r:embed="rId2"/>
              <a:stretch>
                <a:fillRect/>
              </a:stretch>
            </p:blipFill>
            <p:spPr>
              <a:xfrm>
                <a:off x="7076779" y="3097434"/>
                <a:ext cx="1682168" cy="1121447"/>
              </a:xfrm>
              <a:prstGeom prst="rect">
                <a:avLst/>
              </a:prstGeom>
            </p:spPr>
          </p:pic>
          <p:pic>
            <p:nvPicPr>
              <p:cNvPr id="48" name="Picture 47">
                <a:extLst>
                  <a:ext uri="{FF2B5EF4-FFF2-40B4-BE49-F238E27FC236}">
                    <a16:creationId xmlns:a16="http://schemas.microsoft.com/office/drawing/2014/main" id="{1A7CA3C9-3818-7241-AF38-5F6ABB40DFAC}"/>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53" name="Group 52">
              <a:extLst>
                <a:ext uri="{FF2B5EF4-FFF2-40B4-BE49-F238E27FC236}">
                  <a16:creationId xmlns:a16="http://schemas.microsoft.com/office/drawing/2014/main" id="{BB3AA63B-E0F0-CE4C-AA3C-B79253693ED5}"/>
                </a:ext>
              </a:extLst>
            </p:cNvPr>
            <p:cNvGrpSpPr/>
            <p:nvPr/>
          </p:nvGrpSpPr>
          <p:grpSpPr>
            <a:xfrm>
              <a:off x="9044910" y="4033741"/>
              <a:ext cx="2405449" cy="1096231"/>
              <a:chOff x="6984484" y="2612572"/>
              <a:chExt cx="3738933" cy="2121416"/>
            </a:xfrm>
          </p:grpSpPr>
          <p:grpSp>
            <p:nvGrpSpPr>
              <p:cNvPr id="54" name="Group 53">
                <a:extLst>
                  <a:ext uri="{FF2B5EF4-FFF2-40B4-BE49-F238E27FC236}">
                    <a16:creationId xmlns:a16="http://schemas.microsoft.com/office/drawing/2014/main" id="{E998F8BA-782A-8F44-81E1-8EA9A896566A}"/>
                  </a:ext>
                </a:extLst>
              </p:cNvPr>
              <p:cNvGrpSpPr/>
              <p:nvPr/>
            </p:nvGrpSpPr>
            <p:grpSpPr>
              <a:xfrm>
                <a:off x="6984484" y="2612572"/>
                <a:ext cx="3738933" cy="2121416"/>
                <a:chOff x="7103238" y="2135528"/>
                <a:chExt cx="2824223" cy="1412111"/>
              </a:xfrm>
            </p:grpSpPr>
            <p:sp>
              <p:nvSpPr>
                <p:cNvPr id="57" name="Rectangle 56">
                  <a:extLst>
                    <a:ext uri="{FF2B5EF4-FFF2-40B4-BE49-F238E27FC236}">
                      <a16:creationId xmlns:a16="http://schemas.microsoft.com/office/drawing/2014/main" id="{019FBE0B-9A47-1B43-9BB1-EDAAC2CBD78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D428102-620F-8741-AB2A-8705FB1942F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9" name="Rectangle 58">
                  <a:extLst>
                    <a:ext uri="{FF2B5EF4-FFF2-40B4-BE49-F238E27FC236}">
                      <a16:creationId xmlns:a16="http://schemas.microsoft.com/office/drawing/2014/main" id="{213F0709-35DB-854B-BF5A-88A129E7F25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2362C1B-7905-7344-84ED-4F9953784D23}"/>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5" name="Picture 54">
                <a:extLst>
                  <a:ext uri="{FF2B5EF4-FFF2-40B4-BE49-F238E27FC236}">
                    <a16:creationId xmlns:a16="http://schemas.microsoft.com/office/drawing/2014/main" id="{0006361A-C7DA-BB45-9F14-F3FBF6ECB6EA}"/>
                  </a:ext>
                </a:extLst>
              </p:cNvPr>
              <p:cNvPicPr>
                <a:picLocks noChangeAspect="1"/>
              </p:cNvPicPr>
              <p:nvPr/>
            </p:nvPicPr>
            <p:blipFill>
              <a:blip r:embed="rId2"/>
              <a:stretch>
                <a:fillRect/>
              </a:stretch>
            </p:blipFill>
            <p:spPr>
              <a:xfrm>
                <a:off x="8920644" y="3097434"/>
                <a:ext cx="1682168" cy="1121447"/>
              </a:xfrm>
              <a:prstGeom prst="rect">
                <a:avLst/>
              </a:prstGeom>
            </p:spPr>
          </p:pic>
          <p:pic>
            <p:nvPicPr>
              <p:cNvPr id="56" name="Picture 55">
                <a:extLst>
                  <a:ext uri="{FF2B5EF4-FFF2-40B4-BE49-F238E27FC236}">
                    <a16:creationId xmlns:a16="http://schemas.microsoft.com/office/drawing/2014/main" id="{44BA3798-CF2B-B94B-B26C-39EB9792CE0E}"/>
                  </a:ext>
                </a:extLst>
              </p:cNvPr>
              <p:cNvPicPr>
                <a:picLocks noChangeAspect="1"/>
              </p:cNvPicPr>
              <p:nvPr/>
            </p:nvPicPr>
            <p:blipFill>
              <a:blip r:embed="rId3"/>
              <a:stretch>
                <a:fillRect/>
              </a:stretch>
            </p:blipFill>
            <p:spPr>
              <a:xfrm>
                <a:off x="7452035" y="4109041"/>
                <a:ext cx="902943" cy="601360"/>
              </a:xfrm>
              <a:prstGeom prst="rect">
                <a:avLst/>
              </a:prstGeom>
            </p:spPr>
          </p:pic>
        </p:grpSp>
        <p:grpSp>
          <p:nvGrpSpPr>
            <p:cNvPr id="61" name="Group 60">
              <a:extLst>
                <a:ext uri="{FF2B5EF4-FFF2-40B4-BE49-F238E27FC236}">
                  <a16:creationId xmlns:a16="http://schemas.microsoft.com/office/drawing/2014/main" id="{2973E987-432B-3145-A065-2F3358143B06}"/>
                </a:ext>
              </a:extLst>
            </p:cNvPr>
            <p:cNvGrpSpPr/>
            <p:nvPr/>
          </p:nvGrpSpPr>
          <p:grpSpPr>
            <a:xfrm>
              <a:off x="6289264" y="5281217"/>
              <a:ext cx="2405449" cy="1096231"/>
              <a:chOff x="6984484" y="2612572"/>
              <a:chExt cx="3738933" cy="2121416"/>
            </a:xfrm>
          </p:grpSpPr>
          <p:grpSp>
            <p:nvGrpSpPr>
              <p:cNvPr id="62" name="Group 61">
                <a:extLst>
                  <a:ext uri="{FF2B5EF4-FFF2-40B4-BE49-F238E27FC236}">
                    <a16:creationId xmlns:a16="http://schemas.microsoft.com/office/drawing/2014/main" id="{C415DF10-905C-7745-B161-A9FBE8D5D0FC}"/>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B17F1E80-ADD7-0044-9300-D400C6AC776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22AA7C0-0737-864E-B151-4E07B559DBE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33F0ED1E-502F-614C-8884-3146EE797B8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230A68F-EE18-194F-B854-9B438BD9544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3" name="Picture 62">
                <a:extLst>
                  <a:ext uri="{FF2B5EF4-FFF2-40B4-BE49-F238E27FC236}">
                    <a16:creationId xmlns:a16="http://schemas.microsoft.com/office/drawing/2014/main" id="{528D5AE7-1F0A-844B-A509-F84C8B3140D9}"/>
                  </a:ext>
                </a:extLst>
              </p:cNvPr>
              <p:cNvPicPr>
                <a:picLocks noChangeAspect="1"/>
              </p:cNvPicPr>
              <p:nvPr/>
            </p:nvPicPr>
            <p:blipFill>
              <a:blip r:embed="rId2"/>
              <a:stretch>
                <a:fillRect/>
              </a:stretch>
            </p:blipFill>
            <p:spPr>
              <a:xfrm>
                <a:off x="8901434" y="3097434"/>
                <a:ext cx="1682168" cy="1121447"/>
              </a:xfrm>
              <a:prstGeom prst="rect">
                <a:avLst/>
              </a:prstGeom>
            </p:spPr>
          </p:pic>
        </p:grpSp>
        <p:grpSp>
          <p:nvGrpSpPr>
            <p:cNvPr id="68" name="Group 67">
              <a:extLst>
                <a:ext uri="{FF2B5EF4-FFF2-40B4-BE49-F238E27FC236}">
                  <a16:creationId xmlns:a16="http://schemas.microsoft.com/office/drawing/2014/main" id="{BFEB1807-0550-B244-9E1A-B3E0A8887562}"/>
                </a:ext>
              </a:extLst>
            </p:cNvPr>
            <p:cNvGrpSpPr/>
            <p:nvPr/>
          </p:nvGrpSpPr>
          <p:grpSpPr>
            <a:xfrm>
              <a:off x="5808785" y="3295333"/>
              <a:ext cx="454314" cy="386373"/>
              <a:chOff x="5808785" y="3134694"/>
              <a:chExt cx="454314" cy="386373"/>
            </a:xfrm>
          </p:grpSpPr>
          <p:cxnSp>
            <p:nvCxnSpPr>
              <p:cNvPr id="69" name="Straight Arrow Connector 68">
                <a:extLst>
                  <a:ext uri="{FF2B5EF4-FFF2-40B4-BE49-F238E27FC236}">
                    <a16:creationId xmlns:a16="http://schemas.microsoft.com/office/drawing/2014/main" id="{E1BF2EC7-D71E-894F-9060-D149F6DAF571}"/>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1FFF5BF-90D5-0A42-98B1-009BF1B28D5E}"/>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71" name="Group 70">
              <a:extLst>
                <a:ext uri="{FF2B5EF4-FFF2-40B4-BE49-F238E27FC236}">
                  <a16:creationId xmlns:a16="http://schemas.microsoft.com/office/drawing/2014/main" id="{469709FD-9A8D-9C4E-87F0-59060D6BFC96}"/>
                </a:ext>
              </a:extLst>
            </p:cNvPr>
            <p:cNvGrpSpPr/>
            <p:nvPr/>
          </p:nvGrpSpPr>
          <p:grpSpPr>
            <a:xfrm>
              <a:off x="5794254" y="2786731"/>
              <a:ext cx="495010" cy="379232"/>
              <a:chOff x="5790315" y="3134694"/>
              <a:chExt cx="495010" cy="379232"/>
            </a:xfrm>
          </p:grpSpPr>
          <p:cxnSp>
            <p:nvCxnSpPr>
              <p:cNvPr id="72" name="Straight Arrow Connector 71">
                <a:extLst>
                  <a:ext uri="{FF2B5EF4-FFF2-40B4-BE49-F238E27FC236}">
                    <a16:creationId xmlns:a16="http://schemas.microsoft.com/office/drawing/2014/main" id="{40F3346A-3815-A145-BE18-669467C6CD3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C3FB-7E78-DB40-97CE-559A7A3FE61D}"/>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74" name="Group 73">
              <a:extLst>
                <a:ext uri="{FF2B5EF4-FFF2-40B4-BE49-F238E27FC236}">
                  <a16:creationId xmlns:a16="http://schemas.microsoft.com/office/drawing/2014/main" id="{BD6AF81B-F796-2945-A282-2250D516F5CC}"/>
                </a:ext>
              </a:extLst>
            </p:cNvPr>
            <p:cNvGrpSpPr/>
            <p:nvPr/>
          </p:nvGrpSpPr>
          <p:grpSpPr>
            <a:xfrm>
              <a:off x="3003526" y="2786731"/>
              <a:ext cx="368211" cy="598070"/>
              <a:chOff x="3003526" y="2786731"/>
              <a:chExt cx="368211" cy="598070"/>
            </a:xfrm>
          </p:grpSpPr>
          <p:sp>
            <p:nvSpPr>
              <p:cNvPr id="75" name="TextBox 74">
                <a:extLst>
                  <a:ext uri="{FF2B5EF4-FFF2-40B4-BE49-F238E27FC236}">
                    <a16:creationId xmlns:a16="http://schemas.microsoft.com/office/drawing/2014/main" id="{A2D93454-5497-E74B-BD0B-8F03DDABDC4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76" name="U-Turn Arrow 75">
                <a:extLst>
                  <a:ext uri="{FF2B5EF4-FFF2-40B4-BE49-F238E27FC236}">
                    <a16:creationId xmlns:a16="http://schemas.microsoft.com/office/drawing/2014/main" id="{7448741F-FB1D-044C-923E-F302E2E6E79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a:extLst>
                <a:ext uri="{FF2B5EF4-FFF2-40B4-BE49-F238E27FC236}">
                  <a16:creationId xmlns:a16="http://schemas.microsoft.com/office/drawing/2014/main" id="{A85AF0A2-B582-814D-B1A8-2B071A54FFBD}"/>
                </a:ext>
              </a:extLst>
            </p:cNvPr>
            <p:cNvGrpSpPr/>
            <p:nvPr/>
          </p:nvGrpSpPr>
          <p:grpSpPr>
            <a:xfrm>
              <a:off x="8679490" y="2829681"/>
              <a:ext cx="368211" cy="598070"/>
              <a:chOff x="3003526" y="2786731"/>
              <a:chExt cx="368211" cy="598070"/>
            </a:xfrm>
          </p:grpSpPr>
          <p:sp>
            <p:nvSpPr>
              <p:cNvPr id="78" name="TextBox 77">
                <a:extLst>
                  <a:ext uri="{FF2B5EF4-FFF2-40B4-BE49-F238E27FC236}">
                    <a16:creationId xmlns:a16="http://schemas.microsoft.com/office/drawing/2014/main" id="{4D4B82A7-041A-6740-8E51-FBC33080F3B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79" name="U-Turn Arrow 78">
                <a:extLst>
                  <a:ext uri="{FF2B5EF4-FFF2-40B4-BE49-F238E27FC236}">
                    <a16:creationId xmlns:a16="http://schemas.microsoft.com/office/drawing/2014/main" id="{C47D893E-A37A-C94B-903E-4736B1884721}"/>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59DD0524-F312-B54D-AD97-215AE809E1C1}"/>
                </a:ext>
              </a:extLst>
            </p:cNvPr>
            <p:cNvGrpSpPr/>
            <p:nvPr/>
          </p:nvGrpSpPr>
          <p:grpSpPr>
            <a:xfrm>
              <a:off x="2956313" y="3643677"/>
              <a:ext cx="457590" cy="397706"/>
              <a:chOff x="5827735" y="3307692"/>
              <a:chExt cx="457590" cy="397706"/>
            </a:xfrm>
          </p:grpSpPr>
          <p:cxnSp>
            <p:nvCxnSpPr>
              <p:cNvPr id="81" name="Straight Arrow Connector 80">
                <a:extLst>
                  <a:ext uri="{FF2B5EF4-FFF2-40B4-BE49-F238E27FC236}">
                    <a16:creationId xmlns:a16="http://schemas.microsoft.com/office/drawing/2014/main" id="{181B6052-63BB-254C-A8FB-FA8C2D6E5295}"/>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BB6F9-F4E7-334D-ADD0-8D11D4A0C81A}"/>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83" name="Group 82">
              <a:extLst>
                <a:ext uri="{FF2B5EF4-FFF2-40B4-BE49-F238E27FC236}">
                  <a16:creationId xmlns:a16="http://schemas.microsoft.com/office/drawing/2014/main" id="{1E222B03-3604-D041-9E84-E345E3D77ED0}"/>
                </a:ext>
              </a:extLst>
            </p:cNvPr>
            <p:cNvGrpSpPr/>
            <p:nvPr/>
          </p:nvGrpSpPr>
          <p:grpSpPr>
            <a:xfrm>
              <a:off x="8694713" y="3585168"/>
              <a:ext cx="363816" cy="440931"/>
              <a:chOff x="5767450" y="3282987"/>
              <a:chExt cx="363816" cy="440931"/>
            </a:xfrm>
          </p:grpSpPr>
          <p:cxnSp>
            <p:nvCxnSpPr>
              <p:cNvPr id="84" name="Straight Arrow Connector 83">
                <a:extLst>
                  <a:ext uri="{FF2B5EF4-FFF2-40B4-BE49-F238E27FC236}">
                    <a16:creationId xmlns:a16="http://schemas.microsoft.com/office/drawing/2014/main" id="{A8151096-18BB-C845-9086-02C4B1EF1F49}"/>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63AA383-4BE7-854F-82B4-9FB2DB28B10D}"/>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86" name="Group 85">
              <a:extLst>
                <a:ext uri="{FF2B5EF4-FFF2-40B4-BE49-F238E27FC236}">
                  <a16:creationId xmlns:a16="http://schemas.microsoft.com/office/drawing/2014/main" id="{495856E8-55C3-1949-BBE5-BCE8F6F51AC0}"/>
                </a:ext>
              </a:extLst>
            </p:cNvPr>
            <p:cNvGrpSpPr/>
            <p:nvPr/>
          </p:nvGrpSpPr>
          <p:grpSpPr>
            <a:xfrm>
              <a:off x="204889" y="4104464"/>
              <a:ext cx="368211" cy="598070"/>
              <a:chOff x="3003526" y="2786731"/>
              <a:chExt cx="368211" cy="598070"/>
            </a:xfrm>
          </p:grpSpPr>
          <p:sp>
            <p:nvSpPr>
              <p:cNvPr id="87" name="TextBox 86">
                <a:extLst>
                  <a:ext uri="{FF2B5EF4-FFF2-40B4-BE49-F238E27FC236}">
                    <a16:creationId xmlns:a16="http://schemas.microsoft.com/office/drawing/2014/main" id="{B87C236E-87FF-1F46-B1E1-D6118A348299}"/>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88" name="U-Turn Arrow 87">
                <a:extLst>
                  <a:ext uri="{FF2B5EF4-FFF2-40B4-BE49-F238E27FC236}">
                    <a16:creationId xmlns:a16="http://schemas.microsoft.com/office/drawing/2014/main" id="{F26EC6F9-F2B0-7947-8F4F-CF85F79DFDD4}"/>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11D0F64E-B0CE-7341-A275-2E2D6801D75E}"/>
                </a:ext>
              </a:extLst>
            </p:cNvPr>
            <p:cNvGrpSpPr/>
            <p:nvPr/>
          </p:nvGrpSpPr>
          <p:grpSpPr>
            <a:xfrm>
              <a:off x="11446213" y="4112146"/>
              <a:ext cx="368211" cy="598070"/>
              <a:chOff x="3003526" y="2786731"/>
              <a:chExt cx="368211" cy="598070"/>
            </a:xfrm>
          </p:grpSpPr>
          <p:sp>
            <p:nvSpPr>
              <p:cNvPr id="90" name="TextBox 89">
                <a:extLst>
                  <a:ext uri="{FF2B5EF4-FFF2-40B4-BE49-F238E27FC236}">
                    <a16:creationId xmlns:a16="http://schemas.microsoft.com/office/drawing/2014/main" id="{7CB44784-7250-0846-AEF8-79275F460BE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91" name="U-Turn Arrow 90">
                <a:extLst>
                  <a:ext uri="{FF2B5EF4-FFF2-40B4-BE49-F238E27FC236}">
                    <a16:creationId xmlns:a16="http://schemas.microsoft.com/office/drawing/2014/main" id="{F3027CCA-3B66-DF49-9254-47EB6B0C42F2}"/>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2" name="Group 91">
              <a:extLst>
                <a:ext uri="{FF2B5EF4-FFF2-40B4-BE49-F238E27FC236}">
                  <a16:creationId xmlns:a16="http://schemas.microsoft.com/office/drawing/2014/main" id="{879A4C3E-C239-3549-AF35-3D23373B7CD5}"/>
                </a:ext>
              </a:extLst>
            </p:cNvPr>
            <p:cNvGrpSpPr/>
            <p:nvPr/>
          </p:nvGrpSpPr>
          <p:grpSpPr>
            <a:xfrm>
              <a:off x="1361479" y="3340735"/>
              <a:ext cx="291352" cy="648856"/>
              <a:chOff x="3041956" y="2774374"/>
              <a:chExt cx="291352" cy="648856"/>
            </a:xfrm>
          </p:grpSpPr>
          <p:sp>
            <p:nvSpPr>
              <p:cNvPr id="93" name="TextBox 92">
                <a:extLst>
                  <a:ext uri="{FF2B5EF4-FFF2-40B4-BE49-F238E27FC236}">
                    <a16:creationId xmlns:a16="http://schemas.microsoft.com/office/drawing/2014/main" id="{0AEE10A8-6609-0E4A-BEE4-D6E7666B513D}"/>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4" name="U-Turn Arrow 93">
                <a:extLst>
                  <a:ext uri="{FF2B5EF4-FFF2-40B4-BE49-F238E27FC236}">
                    <a16:creationId xmlns:a16="http://schemas.microsoft.com/office/drawing/2014/main" id="{EAC81000-7EC2-4441-9C88-36B7E15A136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a:extLst>
                <a:ext uri="{FF2B5EF4-FFF2-40B4-BE49-F238E27FC236}">
                  <a16:creationId xmlns:a16="http://schemas.microsoft.com/office/drawing/2014/main" id="{619E733F-E350-C449-BE52-2480644F5807}"/>
                </a:ext>
              </a:extLst>
            </p:cNvPr>
            <p:cNvGrpSpPr/>
            <p:nvPr/>
          </p:nvGrpSpPr>
          <p:grpSpPr>
            <a:xfrm>
              <a:off x="10003477" y="3357230"/>
              <a:ext cx="291352" cy="648856"/>
              <a:chOff x="3041956" y="2774374"/>
              <a:chExt cx="291352" cy="648856"/>
            </a:xfrm>
          </p:grpSpPr>
          <p:sp>
            <p:nvSpPr>
              <p:cNvPr id="96" name="TextBox 95">
                <a:extLst>
                  <a:ext uri="{FF2B5EF4-FFF2-40B4-BE49-F238E27FC236}">
                    <a16:creationId xmlns:a16="http://schemas.microsoft.com/office/drawing/2014/main" id="{54BDE554-7DA2-2B42-9018-BA344B397826}"/>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97" name="U-Turn Arrow 96">
                <a:extLst>
                  <a:ext uri="{FF2B5EF4-FFF2-40B4-BE49-F238E27FC236}">
                    <a16:creationId xmlns:a16="http://schemas.microsoft.com/office/drawing/2014/main" id="{C1CDC0E8-360B-D449-9A13-F264D1A528F7}"/>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8" name="Group 97">
              <a:extLst>
                <a:ext uri="{FF2B5EF4-FFF2-40B4-BE49-F238E27FC236}">
                  <a16:creationId xmlns:a16="http://schemas.microsoft.com/office/drawing/2014/main" id="{64A4E6CD-36B6-AE40-8217-7FD72357E363}"/>
                </a:ext>
              </a:extLst>
            </p:cNvPr>
            <p:cNvGrpSpPr/>
            <p:nvPr/>
          </p:nvGrpSpPr>
          <p:grpSpPr>
            <a:xfrm>
              <a:off x="2972800" y="4548395"/>
              <a:ext cx="454314" cy="386373"/>
              <a:chOff x="5808785" y="3134694"/>
              <a:chExt cx="454314" cy="386373"/>
            </a:xfrm>
          </p:grpSpPr>
          <p:cxnSp>
            <p:nvCxnSpPr>
              <p:cNvPr id="99" name="Straight Arrow Connector 98">
                <a:extLst>
                  <a:ext uri="{FF2B5EF4-FFF2-40B4-BE49-F238E27FC236}">
                    <a16:creationId xmlns:a16="http://schemas.microsoft.com/office/drawing/2014/main" id="{66F9365F-C9CD-FD44-9E31-B96C23F80F6C}"/>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BF5E754-F499-AC46-AD1A-D61FF74A0BA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01" name="Group 100">
              <a:extLst>
                <a:ext uri="{FF2B5EF4-FFF2-40B4-BE49-F238E27FC236}">
                  <a16:creationId xmlns:a16="http://schemas.microsoft.com/office/drawing/2014/main" id="{AFC1C751-B5EF-194B-A130-66C2C6BC669F}"/>
                </a:ext>
              </a:extLst>
            </p:cNvPr>
            <p:cNvGrpSpPr/>
            <p:nvPr/>
          </p:nvGrpSpPr>
          <p:grpSpPr>
            <a:xfrm>
              <a:off x="2932742" y="4149377"/>
              <a:ext cx="495010" cy="379232"/>
              <a:chOff x="5790315" y="3134694"/>
              <a:chExt cx="495010" cy="379232"/>
            </a:xfrm>
          </p:grpSpPr>
          <p:cxnSp>
            <p:nvCxnSpPr>
              <p:cNvPr id="102" name="Straight Arrow Connector 101">
                <a:extLst>
                  <a:ext uri="{FF2B5EF4-FFF2-40B4-BE49-F238E27FC236}">
                    <a16:creationId xmlns:a16="http://schemas.microsoft.com/office/drawing/2014/main" id="{A67F5052-58B5-EC4F-9DE6-D02ED8EFE816}"/>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3C63BD39-6664-6043-84C3-3E9C1F25354E}"/>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4" name="Group 103">
              <a:extLst>
                <a:ext uri="{FF2B5EF4-FFF2-40B4-BE49-F238E27FC236}">
                  <a16:creationId xmlns:a16="http://schemas.microsoft.com/office/drawing/2014/main" id="{0F3C6B64-F68A-8943-B5E6-4E6B68BE61BA}"/>
                </a:ext>
              </a:extLst>
            </p:cNvPr>
            <p:cNvGrpSpPr/>
            <p:nvPr/>
          </p:nvGrpSpPr>
          <p:grpSpPr>
            <a:xfrm>
              <a:off x="8552692" y="4138785"/>
              <a:ext cx="495010" cy="379232"/>
              <a:chOff x="5790315" y="3134694"/>
              <a:chExt cx="495010" cy="379232"/>
            </a:xfrm>
          </p:grpSpPr>
          <p:cxnSp>
            <p:nvCxnSpPr>
              <p:cNvPr id="105" name="Straight Arrow Connector 104">
                <a:extLst>
                  <a:ext uri="{FF2B5EF4-FFF2-40B4-BE49-F238E27FC236}">
                    <a16:creationId xmlns:a16="http://schemas.microsoft.com/office/drawing/2014/main" id="{55666B70-3F68-614D-8717-0275D1542EF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8BCB3112-3B98-D344-8C9A-A9A32618D0A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07" name="Group 106">
              <a:extLst>
                <a:ext uri="{FF2B5EF4-FFF2-40B4-BE49-F238E27FC236}">
                  <a16:creationId xmlns:a16="http://schemas.microsoft.com/office/drawing/2014/main" id="{D1B25367-C1C6-204F-BE31-B145454EC027}"/>
                </a:ext>
              </a:extLst>
            </p:cNvPr>
            <p:cNvGrpSpPr/>
            <p:nvPr/>
          </p:nvGrpSpPr>
          <p:grpSpPr>
            <a:xfrm>
              <a:off x="5800524" y="4919740"/>
              <a:ext cx="457590" cy="397706"/>
              <a:chOff x="5827735" y="3307692"/>
              <a:chExt cx="457590" cy="397706"/>
            </a:xfrm>
          </p:grpSpPr>
          <p:cxnSp>
            <p:nvCxnSpPr>
              <p:cNvPr id="108" name="Straight Arrow Connector 107">
                <a:extLst>
                  <a:ext uri="{FF2B5EF4-FFF2-40B4-BE49-F238E27FC236}">
                    <a16:creationId xmlns:a16="http://schemas.microsoft.com/office/drawing/2014/main" id="{A0C52246-2CC3-4745-9190-52348BBBE047}"/>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97BA879-C075-BC4D-942A-FEF21BD687B2}"/>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10" name="Group 109">
              <a:extLst>
                <a:ext uri="{FF2B5EF4-FFF2-40B4-BE49-F238E27FC236}">
                  <a16:creationId xmlns:a16="http://schemas.microsoft.com/office/drawing/2014/main" id="{DF166A2B-47A6-6547-96AF-630DF3420002}"/>
                </a:ext>
              </a:extLst>
            </p:cNvPr>
            <p:cNvGrpSpPr/>
            <p:nvPr/>
          </p:nvGrpSpPr>
          <p:grpSpPr>
            <a:xfrm>
              <a:off x="5155978" y="5018503"/>
              <a:ext cx="1183649" cy="734369"/>
              <a:chOff x="5767450" y="3514765"/>
              <a:chExt cx="350197" cy="209153"/>
            </a:xfrm>
          </p:grpSpPr>
          <p:cxnSp>
            <p:nvCxnSpPr>
              <p:cNvPr id="111" name="Straight Arrow Connector 110">
                <a:extLst>
                  <a:ext uri="{FF2B5EF4-FFF2-40B4-BE49-F238E27FC236}">
                    <a16:creationId xmlns:a16="http://schemas.microsoft.com/office/drawing/2014/main" id="{89D1D62E-AA5D-E543-8327-481116ABB488}"/>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7D8EAB-1E27-4B4F-85E2-47A610E5EC62}"/>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13" name="Group 112">
              <a:extLst>
                <a:ext uri="{FF2B5EF4-FFF2-40B4-BE49-F238E27FC236}">
                  <a16:creationId xmlns:a16="http://schemas.microsoft.com/office/drawing/2014/main" id="{3A2A6076-DBA5-1748-B2D2-92B7B89E45BB}"/>
                </a:ext>
              </a:extLst>
            </p:cNvPr>
            <p:cNvGrpSpPr/>
            <p:nvPr/>
          </p:nvGrpSpPr>
          <p:grpSpPr>
            <a:xfrm>
              <a:off x="5804398" y="3910047"/>
              <a:ext cx="368211" cy="598070"/>
              <a:chOff x="3003526" y="2786731"/>
              <a:chExt cx="368211" cy="598070"/>
            </a:xfrm>
          </p:grpSpPr>
          <p:sp>
            <p:nvSpPr>
              <p:cNvPr id="114" name="TextBox 113">
                <a:extLst>
                  <a:ext uri="{FF2B5EF4-FFF2-40B4-BE49-F238E27FC236}">
                    <a16:creationId xmlns:a16="http://schemas.microsoft.com/office/drawing/2014/main" id="{4A443EEA-CC1F-5F47-942F-237D1FC56D08}"/>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15" name="U-Turn Arrow 114">
                <a:extLst>
                  <a:ext uri="{FF2B5EF4-FFF2-40B4-BE49-F238E27FC236}">
                    <a16:creationId xmlns:a16="http://schemas.microsoft.com/office/drawing/2014/main" id="{B91273C6-882F-9A48-A1FE-764739CF1A14}"/>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6" name="Group 115">
              <a:extLst>
                <a:ext uri="{FF2B5EF4-FFF2-40B4-BE49-F238E27FC236}">
                  <a16:creationId xmlns:a16="http://schemas.microsoft.com/office/drawing/2014/main" id="{093423C6-A567-D94C-A18D-6B95BC589932}"/>
                </a:ext>
              </a:extLst>
            </p:cNvPr>
            <p:cNvGrpSpPr/>
            <p:nvPr/>
          </p:nvGrpSpPr>
          <p:grpSpPr>
            <a:xfrm>
              <a:off x="5862613" y="4408899"/>
              <a:ext cx="368211" cy="598070"/>
              <a:chOff x="3003526" y="2786731"/>
              <a:chExt cx="368211" cy="598070"/>
            </a:xfrm>
          </p:grpSpPr>
          <p:sp>
            <p:nvSpPr>
              <p:cNvPr id="117" name="TextBox 116">
                <a:extLst>
                  <a:ext uri="{FF2B5EF4-FFF2-40B4-BE49-F238E27FC236}">
                    <a16:creationId xmlns:a16="http://schemas.microsoft.com/office/drawing/2014/main" id="{1C0046F1-B10B-9347-AA7F-09BD1186E35F}"/>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8" name="U-Turn Arrow 117">
                <a:extLst>
                  <a:ext uri="{FF2B5EF4-FFF2-40B4-BE49-F238E27FC236}">
                    <a16:creationId xmlns:a16="http://schemas.microsoft.com/office/drawing/2014/main" id="{CB63EA17-9472-D944-9A94-3B592C941800}"/>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88A888A5-B33F-7745-A9E3-8F1527E52113}"/>
                </a:ext>
              </a:extLst>
            </p:cNvPr>
            <p:cNvGrpSpPr/>
            <p:nvPr/>
          </p:nvGrpSpPr>
          <p:grpSpPr>
            <a:xfrm>
              <a:off x="3001936" y="5420159"/>
              <a:ext cx="368211" cy="598070"/>
              <a:chOff x="3003526" y="2786731"/>
              <a:chExt cx="368211" cy="598070"/>
            </a:xfrm>
          </p:grpSpPr>
          <p:sp>
            <p:nvSpPr>
              <p:cNvPr id="120" name="TextBox 119">
                <a:extLst>
                  <a:ext uri="{FF2B5EF4-FFF2-40B4-BE49-F238E27FC236}">
                    <a16:creationId xmlns:a16="http://schemas.microsoft.com/office/drawing/2014/main" id="{1CCF1D1B-7987-EF4A-A27A-AB37C245363E}"/>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21" name="U-Turn Arrow 120">
                <a:extLst>
                  <a:ext uri="{FF2B5EF4-FFF2-40B4-BE49-F238E27FC236}">
                    <a16:creationId xmlns:a16="http://schemas.microsoft.com/office/drawing/2014/main" id="{ACD379B8-0E48-3141-BB15-8447078CEFB6}"/>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E85FDC87-1D41-DC4C-A048-9D95FAF3EDB2}"/>
                </a:ext>
              </a:extLst>
            </p:cNvPr>
            <p:cNvGrpSpPr/>
            <p:nvPr/>
          </p:nvGrpSpPr>
          <p:grpSpPr>
            <a:xfrm>
              <a:off x="8694713" y="5240547"/>
              <a:ext cx="368211" cy="598070"/>
              <a:chOff x="3003526" y="2786731"/>
              <a:chExt cx="368211" cy="598070"/>
            </a:xfrm>
          </p:grpSpPr>
          <p:sp>
            <p:nvSpPr>
              <p:cNvPr id="123" name="TextBox 122">
                <a:extLst>
                  <a:ext uri="{FF2B5EF4-FFF2-40B4-BE49-F238E27FC236}">
                    <a16:creationId xmlns:a16="http://schemas.microsoft.com/office/drawing/2014/main" id="{405A709B-5AF0-C54E-8339-D0C241A0D0A9}"/>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4" name="U-Turn Arrow 123">
                <a:extLst>
                  <a:ext uri="{FF2B5EF4-FFF2-40B4-BE49-F238E27FC236}">
                    <a16:creationId xmlns:a16="http://schemas.microsoft.com/office/drawing/2014/main" id="{56D8AFC8-126A-6B40-B9C3-B9B8CAB8C970}"/>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5" name="Group 124">
              <a:extLst>
                <a:ext uri="{FF2B5EF4-FFF2-40B4-BE49-F238E27FC236}">
                  <a16:creationId xmlns:a16="http://schemas.microsoft.com/office/drawing/2014/main" id="{2294D9ED-C16D-F947-BD22-2001F7E80553}"/>
                </a:ext>
              </a:extLst>
            </p:cNvPr>
            <p:cNvGrpSpPr/>
            <p:nvPr/>
          </p:nvGrpSpPr>
          <p:grpSpPr>
            <a:xfrm>
              <a:off x="4454273" y="6335424"/>
              <a:ext cx="359186" cy="404103"/>
              <a:chOff x="3041956" y="3019127"/>
              <a:chExt cx="359186" cy="404103"/>
            </a:xfrm>
          </p:grpSpPr>
          <p:sp>
            <p:nvSpPr>
              <p:cNvPr id="126" name="TextBox 125">
                <a:extLst>
                  <a:ext uri="{FF2B5EF4-FFF2-40B4-BE49-F238E27FC236}">
                    <a16:creationId xmlns:a16="http://schemas.microsoft.com/office/drawing/2014/main" id="{52A2501D-6D83-8342-BD46-1D27FA8D2DDF}"/>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27" name="U-Turn Arrow 126">
                <a:extLst>
                  <a:ext uri="{FF2B5EF4-FFF2-40B4-BE49-F238E27FC236}">
                    <a16:creationId xmlns:a16="http://schemas.microsoft.com/office/drawing/2014/main" id="{97BE9073-7B7A-8044-87E8-5442EC9CD037}"/>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8" name="Group 127">
              <a:extLst>
                <a:ext uri="{FF2B5EF4-FFF2-40B4-BE49-F238E27FC236}">
                  <a16:creationId xmlns:a16="http://schemas.microsoft.com/office/drawing/2014/main" id="{D56DA3A8-AA59-9A43-ABF4-5EB234845AE8}"/>
                </a:ext>
              </a:extLst>
            </p:cNvPr>
            <p:cNvGrpSpPr/>
            <p:nvPr/>
          </p:nvGrpSpPr>
          <p:grpSpPr>
            <a:xfrm>
              <a:off x="7378249" y="6353369"/>
              <a:ext cx="359186" cy="404103"/>
              <a:chOff x="3041956" y="3019127"/>
              <a:chExt cx="359186" cy="404103"/>
            </a:xfrm>
          </p:grpSpPr>
          <p:sp>
            <p:nvSpPr>
              <p:cNvPr id="129" name="TextBox 128">
                <a:extLst>
                  <a:ext uri="{FF2B5EF4-FFF2-40B4-BE49-F238E27FC236}">
                    <a16:creationId xmlns:a16="http://schemas.microsoft.com/office/drawing/2014/main" id="{613841A3-E4B9-EA49-866A-A0E3FBD75DF8}"/>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30" name="U-Turn Arrow 129">
                <a:extLst>
                  <a:ext uri="{FF2B5EF4-FFF2-40B4-BE49-F238E27FC236}">
                    <a16:creationId xmlns:a16="http://schemas.microsoft.com/office/drawing/2014/main" id="{5840F863-38EA-3249-B71C-8779309DCE7A}"/>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1" name="Group 130">
              <a:extLst>
                <a:ext uri="{FF2B5EF4-FFF2-40B4-BE49-F238E27FC236}">
                  <a16:creationId xmlns:a16="http://schemas.microsoft.com/office/drawing/2014/main" id="{6ABE8A76-5C84-9340-AE06-CE6A48B94F49}"/>
                </a:ext>
              </a:extLst>
            </p:cNvPr>
            <p:cNvGrpSpPr/>
            <p:nvPr/>
          </p:nvGrpSpPr>
          <p:grpSpPr>
            <a:xfrm>
              <a:off x="5778981" y="5624594"/>
              <a:ext cx="495010" cy="379232"/>
              <a:chOff x="5790315" y="3134694"/>
              <a:chExt cx="495010" cy="379232"/>
            </a:xfrm>
          </p:grpSpPr>
          <p:cxnSp>
            <p:nvCxnSpPr>
              <p:cNvPr id="132" name="Straight Arrow Connector 131">
                <a:extLst>
                  <a:ext uri="{FF2B5EF4-FFF2-40B4-BE49-F238E27FC236}">
                    <a16:creationId xmlns:a16="http://schemas.microsoft.com/office/drawing/2014/main" id="{C68385DD-3285-4647-9D1B-69F68B476177}"/>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EE8E025-2BD4-6549-AFA3-52BBA777D7F9}"/>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34" name="Group 133">
              <a:extLst>
                <a:ext uri="{FF2B5EF4-FFF2-40B4-BE49-F238E27FC236}">
                  <a16:creationId xmlns:a16="http://schemas.microsoft.com/office/drawing/2014/main" id="{0497C51B-B592-B540-B9EE-B97453396A4E}"/>
                </a:ext>
              </a:extLst>
            </p:cNvPr>
            <p:cNvGrpSpPr/>
            <p:nvPr/>
          </p:nvGrpSpPr>
          <p:grpSpPr>
            <a:xfrm>
              <a:off x="5834950" y="5960178"/>
              <a:ext cx="454314" cy="386373"/>
              <a:chOff x="5808785" y="3134694"/>
              <a:chExt cx="454314" cy="386373"/>
            </a:xfrm>
          </p:grpSpPr>
          <p:cxnSp>
            <p:nvCxnSpPr>
              <p:cNvPr id="135" name="Straight Arrow Connector 134">
                <a:extLst>
                  <a:ext uri="{FF2B5EF4-FFF2-40B4-BE49-F238E27FC236}">
                    <a16:creationId xmlns:a16="http://schemas.microsoft.com/office/drawing/2014/main" id="{96C81331-47F1-E944-9C8B-061E430B9B17}"/>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68A38409-0AF0-F846-978A-5AFE87FB2619}"/>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37" name="Group 136">
              <a:extLst>
                <a:ext uri="{FF2B5EF4-FFF2-40B4-BE49-F238E27FC236}">
                  <a16:creationId xmlns:a16="http://schemas.microsoft.com/office/drawing/2014/main" id="{7825802E-F4CA-CC46-A894-2ABF77C7CC7E}"/>
                </a:ext>
              </a:extLst>
            </p:cNvPr>
            <p:cNvGrpSpPr/>
            <p:nvPr/>
          </p:nvGrpSpPr>
          <p:grpSpPr>
            <a:xfrm>
              <a:off x="8661196" y="4564539"/>
              <a:ext cx="454314" cy="386373"/>
              <a:chOff x="5808785" y="3134694"/>
              <a:chExt cx="454314" cy="386373"/>
            </a:xfrm>
          </p:grpSpPr>
          <p:cxnSp>
            <p:nvCxnSpPr>
              <p:cNvPr id="138" name="Straight Arrow Connector 137">
                <a:extLst>
                  <a:ext uri="{FF2B5EF4-FFF2-40B4-BE49-F238E27FC236}">
                    <a16:creationId xmlns:a16="http://schemas.microsoft.com/office/drawing/2014/main" id="{402F7F33-9C8F-E442-B46E-E61E0B8B1AB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FBFDC55-FD6B-764A-B791-89E6D211353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spTree>
    <p:extLst>
      <p:ext uri="{BB962C8B-B14F-4D97-AF65-F5344CB8AC3E}">
        <p14:creationId xmlns:p14="http://schemas.microsoft.com/office/powerpoint/2010/main" val="4291068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 </a:t>
                </a:r>
                <a:r>
                  <a:rPr lang="en-US" sz="2200" b="1" dirty="0">
                    <a:solidFill>
                      <a:schemeClr val="accent1"/>
                    </a:solidFill>
                    <a:latin typeface="Helvetica" pitchFamily="2" charset="0"/>
                  </a:rPr>
                  <a:t>How did we get that?</a:t>
                </a:r>
              </a:p>
            </p:txBody>
          </p:sp>
        </mc:Choice>
        <mc:Fallback>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2" t="-1091" b="-25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spTree>
    <p:extLst>
      <p:ext uri="{BB962C8B-B14F-4D97-AF65-F5344CB8AC3E}">
        <p14:creationId xmlns:p14="http://schemas.microsoft.com/office/powerpoint/2010/main" val="1506886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cxnSp>
        <p:nvCxnSpPr>
          <p:cNvPr id="19" name="Straight Arrow Connector 18">
            <a:extLst>
              <a:ext uri="{FF2B5EF4-FFF2-40B4-BE49-F238E27FC236}">
                <a16:creationId xmlns:a16="http://schemas.microsoft.com/office/drawing/2014/main" id="{110CB81D-02A4-174B-B536-11180FAF3FA3}"/>
              </a:ext>
            </a:extLst>
          </p:cNvPr>
          <p:cNvCxnSpPr>
            <a:cxnSpLocks/>
          </p:cNvCxnSpPr>
          <p:nvPr/>
        </p:nvCxnSpPr>
        <p:spPr>
          <a:xfrm flipH="1" flipV="1">
            <a:off x="3862389" y="3103633"/>
            <a:ext cx="2233611" cy="28399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1C2C16-231B-7142-A617-2C89AC4C3E07}"/>
              </a:ext>
            </a:extLst>
          </p:cNvPr>
          <p:cNvSpPr txBox="1"/>
          <p:nvPr/>
        </p:nvSpPr>
        <p:spPr>
          <a:xfrm>
            <a:off x="6443663" y="5711943"/>
            <a:ext cx="3600450" cy="646331"/>
          </a:xfrm>
          <a:prstGeom prst="rect">
            <a:avLst/>
          </a:prstGeom>
          <a:noFill/>
        </p:spPr>
        <p:txBody>
          <a:bodyPr wrap="square" rtlCol="0">
            <a:spAutoFit/>
          </a:bodyPr>
          <a:lstStyle/>
          <a:p>
            <a:r>
              <a:rPr lang="en-US" dirty="0">
                <a:solidFill>
                  <a:srgbClr val="FF0000"/>
                </a:solidFill>
                <a:latin typeface="Helvetica" pitchFamily="2" charset="0"/>
              </a:rPr>
              <a:t>Best outcome is moving east, but only an 80% chance it will 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4976907"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4976907" cy="509178"/>
              </a:xfrm>
              <a:prstGeom prst="rect">
                <a:avLst/>
              </a:prstGeom>
              <a:blipFill>
                <a:blip r:embed="rId3"/>
                <a:stretch>
                  <a:fillRect l="-254" b="-9756"/>
                </a:stretch>
              </a:blipFill>
            </p:spPr>
            <p:txBody>
              <a:bodyPr/>
              <a:lstStyle/>
              <a:p>
                <a:r>
                  <a:rPr lang="en-US">
                    <a:noFill/>
                  </a:rPr>
                  <a:t> </a:t>
                </a:r>
              </a:p>
            </p:txBody>
          </p:sp>
        </mc:Fallback>
      </mc:AlternateContent>
    </p:spTree>
    <p:extLst>
      <p:ext uri="{BB962C8B-B14F-4D97-AF65-F5344CB8AC3E}">
        <p14:creationId xmlns:p14="http://schemas.microsoft.com/office/powerpoint/2010/main" val="3704769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8277319"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8277319" cy="509178"/>
              </a:xfrm>
              <a:prstGeom prst="rect">
                <a:avLst/>
              </a:prstGeom>
              <a:blipFill>
                <a:blip r:embed="rId3"/>
                <a:stretch>
                  <a:fillRect l="-153"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F834FF-616A-8843-BCDA-BF1DFE4DD5CD}"/>
                  </a:ext>
                </a:extLst>
              </p:cNvPr>
              <p:cNvSpPr txBox="1"/>
              <p:nvPr/>
            </p:nvSpPr>
            <p:spPr>
              <a:xfrm>
                <a:off x="3609975" y="219515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35F834FF-616A-8843-BCDA-BF1DFE4DD5CD}"/>
                  </a:ext>
                </a:extLst>
              </p:cNvPr>
              <p:cNvSpPr txBox="1">
                <a:spLocks noRot="1" noChangeAspect="1" noMove="1" noResize="1" noEditPoints="1" noAdjustHandles="1" noChangeArrowheads="1" noChangeShapeType="1" noTextEdit="1"/>
              </p:cNvSpPr>
              <p:nvPr/>
            </p:nvSpPr>
            <p:spPr>
              <a:xfrm>
                <a:off x="3609975" y="2195156"/>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762D1B-9D3B-F145-A74A-0BE247F9F85E}"/>
                  </a:ext>
                </a:extLst>
              </p:cNvPr>
              <p:cNvSpPr txBox="1"/>
              <p:nvPr/>
            </p:nvSpPr>
            <p:spPr>
              <a:xfrm>
                <a:off x="4771587"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42762D1B-9D3B-F145-A74A-0BE247F9F85E}"/>
                  </a:ext>
                </a:extLst>
              </p:cNvPr>
              <p:cNvSpPr txBox="1">
                <a:spLocks noRot="1" noChangeAspect="1" noMove="1" noResize="1" noEditPoints="1" noAdjustHandles="1" noChangeArrowheads="1" noChangeShapeType="1" noTextEdit="1"/>
              </p:cNvSpPr>
              <p:nvPr/>
            </p:nvSpPr>
            <p:spPr>
              <a:xfrm>
                <a:off x="4771587" y="2280720"/>
                <a:ext cx="303505" cy="461665"/>
              </a:xfrm>
              <a:prstGeom prst="rect">
                <a:avLst/>
              </a:prstGeom>
              <a:blipFill>
                <a:blip r:embed="rId5"/>
                <a:stretch>
                  <a:fillRect l="-8000" r="-36000"/>
                </a:stretch>
              </a:blipFill>
            </p:spPr>
            <p:txBody>
              <a:bodyPr/>
              <a:lstStyle/>
              <a:p>
                <a:r>
                  <a:rPr lang="en-US">
                    <a:noFill/>
                  </a:rPr>
                  <a:t> </a:t>
                </a:r>
              </a:p>
            </p:txBody>
          </p:sp>
        </mc:Fallback>
      </mc:AlternateContent>
    </p:spTree>
    <p:extLst>
      <p:ext uri="{BB962C8B-B14F-4D97-AF65-F5344CB8AC3E}">
        <p14:creationId xmlns:p14="http://schemas.microsoft.com/office/powerpoint/2010/main" val="2232016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8277319"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𝑒𝑎𝑠𝑡</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8277319" cy="509178"/>
              </a:xfrm>
              <a:prstGeom prst="rect">
                <a:avLst/>
              </a:prstGeom>
              <a:blipFill>
                <a:blip r:embed="rId3"/>
                <a:stretch>
                  <a:fillRect l="-153"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F834FF-616A-8843-BCDA-BF1DFE4DD5CD}"/>
                  </a:ext>
                </a:extLst>
              </p:cNvPr>
              <p:cNvSpPr txBox="1"/>
              <p:nvPr/>
            </p:nvSpPr>
            <p:spPr>
              <a:xfrm>
                <a:off x="3609975" y="219515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35F834FF-616A-8843-BCDA-BF1DFE4DD5CD}"/>
                  </a:ext>
                </a:extLst>
              </p:cNvPr>
              <p:cNvSpPr txBox="1">
                <a:spLocks noRot="1" noChangeAspect="1" noMove="1" noResize="1" noEditPoints="1" noAdjustHandles="1" noChangeArrowheads="1" noChangeShapeType="1" noTextEdit="1"/>
              </p:cNvSpPr>
              <p:nvPr/>
            </p:nvSpPr>
            <p:spPr>
              <a:xfrm>
                <a:off x="3609975" y="2195156"/>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762D1B-9D3B-F145-A74A-0BE247F9F85E}"/>
                  </a:ext>
                </a:extLst>
              </p:cNvPr>
              <p:cNvSpPr txBox="1"/>
              <p:nvPr/>
            </p:nvSpPr>
            <p:spPr>
              <a:xfrm>
                <a:off x="4771587"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42762D1B-9D3B-F145-A74A-0BE247F9F85E}"/>
                  </a:ext>
                </a:extLst>
              </p:cNvPr>
              <p:cNvSpPr txBox="1">
                <a:spLocks noRot="1" noChangeAspect="1" noMove="1" noResize="1" noEditPoints="1" noAdjustHandles="1" noChangeArrowheads="1" noChangeShapeType="1" noTextEdit="1"/>
              </p:cNvSpPr>
              <p:nvPr/>
            </p:nvSpPr>
            <p:spPr>
              <a:xfrm>
                <a:off x="4771587" y="2280720"/>
                <a:ext cx="303505" cy="461665"/>
              </a:xfrm>
              <a:prstGeom prst="rect">
                <a:avLst/>
              </a:prstGeom>
              <a:blipFill>
                <a:blip r:embed="rId5"/>
                <a:stretch>
                  <a:fillRect l="-8000" r="-36000"/>
                </a:stretch>
              </a:blipFill>
            </p:spPr>
            <p:txBody>
              <a:bodyPr/>
              <a:lstStyle/>
              <a:p>
                <a:r>
                  <a:rPr lang="en-US">
                    <a:noFill/>
                  </a:rPr>
                  <a:t> </a:t>
                </a:r>
              </a:p>
            </p:txBody>
          </p:sp>
        </mc:Fallback>
      </mc:AlternateContent>
    </p:spTree>
    <p:extLst>
      <p:ext uri="{BB962C8B-B14F-4D97-AF65-F5344CB8AC3E}">
        <p14:creationId xmlns:p14="http://schemas.microsoft.com/office/powerpoint/2010/main" val="3511338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8277319"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8277319" cy="509178"/>
              </a:xfrm>
              <a:prstGeom prst="rect">
                <a:avLst/>
              </a:prstGeom>
              <a:blipFill>
                <a:blip r:embed="rId3"/>
                <a:stretch>
                  <a:fillRect l="-153"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F834FF-616A-8843-BCDA-BF1DFE4DD5CD}"/>
                  </a:ext>
                </a:extLst>
              </p:cNvPr>
              <p:cNvSpPr txBox="1"/>
              <p:nvPr/>
            </p:nvSpPr>
            <p:spPr>
              <a:xfrm>
                <a:off x="3609975" y="219515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35F834FF-616A-8843-BCDA-BF1DFE4DD5CD}"/>
                  </a:ext>
                </a:extLst>
              </p:cNvPr>
              <p:cNvSpPr txBox="1">
                <a:spLocks noRot="1" noChangeAspect="1" noMove="1" noResize="1" noEditPoints="1" noAdjustHandles="1" noChangeArrowheads="1" noChangeShapeType="1" noTextEdit="1"/>
              </p:cNvSpPr>
              <p:nvPr/>
            </p:nvSpPr>
            <p:spPr>
              <a:xfrm>
                <a:off x="3609975" y="2195156"/>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762D1B-9D3B-F145-A74A-0BE247F9F85E}"/>
                  </a:ext>
                </a:extLst>
              </p:cNvPr>
              <p:cNvSpPr txBox="1"/>
              <p:nvPr/>
            </p:nvSpPr>
            <p:spPr>
              <a:xfrm>
                <a:off x="4771587"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42762D1B-9D3B-F145-A74A-0BE247F9F85E}"/>
                  </a:ext>
                </a:extLst>
              </p:cNvPr>
              <p:cNvSpPr txBox="1">
                <a:spLocks noRot="1" noChangeAspect="1" noMove="1" noResize="1" noEditPoints="1" noAdjustHandles="1" noChangeArrowheads="1" noChangeShapeType="1" noTextEdit="1"/>
              </p:cNvSpPr>
              <p:nvPr/>
            </p:nvSpPr>
            <p:spPr>
              <a:xfrm>
                <a:off x="4771587" y="2280720"/>
                <a:ext cx="303505" cy="461665"/>
              </a:xfrm>
              <a:prstGeom prst="rect">
                <a:avLst/>
              </a:prstGeom>
              <a:blipFill>
                <a:blip r:embed="rId5"/>
                <a:stretch>
                  <a:fillRect l="-8000" r="-36000"/>
                </a:stretch>
              </a:blipFill>
            </p:spPr>
            <p:txBody>
              <a:bodyPr/>
              <a:lstStyle/>
              <a:p>
                <a:r>
                  <a:rPr lang="en-US">
                    <a:noFill/>
                  </a:rPr>
                  <a:t> </a:t>
                </a:r>
              </a:p>
            </p:txBody>
          </p:sp>
        </mc:Fallback>
      </mc:AlternateContent>
    </p:spTree>
    <p:extLst>
      <p:ext uri="{BB962C8B-B14F-4D97-AF65-F5344CB8AC3E}">
        <p14:creationId xmlns:p14="http://schemas.microsoft.com/office/powerpoint/2010/main" val="1419237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82773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100+0</m:t>
                          </m:r>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8277319" cy="461665"/>
              </a:xfrm>
              <a:prstGeom prst="rect">
                <a:avLst/>
              </a:prstGeom>
              <a:blipFill>
                <a:blip r:embed="rId3"/>
                <a:stretch>
                  <a:fillRect l="-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F834FF-616A-8843-BCDA-BF1DFE4DD5CD}"/>
                  </a:ext>
                </a:extLst>
              </p:cNvPr>
              <p:cNvSpPr txBox="1"/>
              <p:nvPr/>
            </p:nvSpPr>
            <p:spPr>
              <a:xfrm>
                <a:off x="3609975" y="219515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35F834FF-616A-8843-BCDA-BF1DFE4DD5CD}"/>
                  </a:ext>
                </a:extLst>
              </p:cNvPr>
              <p:cNvSpPr txBox="1">
                <a:spLocks noRot="1" noChangeAspect="1" noMove="1" noResize="1" noEditPoints="1" noAdjustHandles="1" noChangeArrowheads="1" noChangeShapeType="1" noTextEdit="1"/>
              </p:cNvSpPr>
              <p:nvPr/>
            </p:nvSpPr>
            <p:spPr>
              <a:xfrm>
                <a:off x="3609975" y="2195156"/>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762D1B-9D3B-F145-A74A-0BE247F9F85E}"/>
                  </a:ext>
                </a:extLst>
              </p:cNvPr>
              <p:cNvSpPr txBox="1"/>
              <p:nvPr/>
            </p:nvSpPr>
            <p:spPr>
              <a:xfrm>
                <a:off x="4771587"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42762D1B-9D3B-F145-A74A-0BE247F9F85E}"/>
                  </a:ext>
                </a:extLst>
              </p:cNvPr>
              <p:cNvSpPr txBox="1">
                <a:spLocks noRot="1" noChangeAspect="1" noMove="1" noResize="1" noEditPoints="1" noAdjustHandles="1" noChangeArrowheads="1" noChangeShapeType="1" noTextEdit="1"/>
              </p:cNvSpPr>
              <p:nvPr/>
            </p:nvSpPr>
            <p:spPr>
              <a:xfrm>
                <a:off x="4771587" y="2280720"/>
                <a:ext cx="303505" cy="461665"/>
              </a:xfrm>
              <a:prstGeom prst="rect">
                <a:avLst/>
              </a:prstGeom>
              <a:blipFill>
                <a:blip r:embed="rId5"/>
                <a:stretch>
                  <a:fillRect l="-8000" r="-36000"/>
                </a:stretch>
              </a:blipFill>
            </p:spPr>
            <p:txBody>
              <a:bodyPr/>
              <a:lstStyle/>
              <a:p>
                <a:r>
                  <a:rPr lang="en-US">
                    <a:noFill/>
                  </a:rPr>
                  <a:t> </a:t>
                </a:r>
              </a:p>
            </p:txBody>
          </p:sp>
        </mc:Fallback>
      </mc:AlternateContent>
    </p:spTree>
    <p:extLst>
      <p:ext uri="{BB962C8B-B14F-4D97-AF65-F5344CB8AC3E}">
        <p14:creationId xmlns:p14="http://schemas.microsoft.com/office/powerpoint/2010/main" val="959150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3477875"/>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ONE move?</a:t>
                </a:r>
              </a:p>
              <a:p>
                <a:endParaRPr lang="en-US" sz="2200" dirty="0">
                  <a:latin typeface="Helvetica" pitchFamily="2" charset="0"/>
                </a:endParaRPr>
              </a:p>
              <a:p>
                <a:r>
                  <a:rPr lang="en-US" sz="2200" dirty="0">
                    <a:latin typeface="Helvetica" pitchFamily="2" charset="0"/>
                  </a:rPr>
                  <a:t>It’s still zero for most states, but it’s 80 for one!</a:t>
                </a: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3477875"/>
              </a:xfrm>
              <a:prstGeom prst="rect">
                <a:avLst/>
              </a:prstGeom>
              <a:blipFill>
                <a:blip r:embed="rId2"/>
                <a:stretch>
                  <a:fillRect l="-1897" t="-1091" b="-21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D259F-91CD-8E4A-9214-0652512AFD7C}"/>
                  </a:ext>
                </a:extLst>
              </p:cNvPr>
              <p:cNvSpPr txBox="1"/>
              <p:nvPr/>
            </p:nvSpPr>
            <p:spPr>
              <a:xfrm>
                <a:off x="495206" y="5960817"/>
                <a:ext cx="827731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8</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0=.80∗</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100+0</m:t>
                          </m:r>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0" name="TextBox 19">
                <a:extLst>
                  <a:ext uri="{FF2B5EF4-FFF2-40B4-BE49-F238E27FC236}">
                    <a16:creationId xmlns:a16="http://schemas.microsoft.com/office/drawing/2014/main" id="{A42D259F-91CD-8E4A-9214-0652512AFD7C}"/>
                  </a:ext>
                </a:extLst>
              </p:cNvPr>
              <p:cNvSpPr txBox="1">
                <a:spLocks noRot="1" noChangeAspect="1" noMove="1" noResize="1" noEditPoints="1" noAdjustHandles="1" noChangeArrowheads="1" noChangeShapeType="1" noTextEdit="1"/>
              </p:cNvSpPr>
              <p:nvPr/>
            </p:nvSpPr>
            <p:spPr>
              <a:xfrm>
                <a:off x="495206" y="5960817"/>
                <a:ext cx="8277319" cy="461665"/>
              </a:xfrm>
              <a:prstGeom prst="rect">
                <a:avLst/>
              </a:prstGeom>
              <a:blipFill>
                <a:blip r:embed="rId3"/>
                <a:stretch>
                  <a:fillRect l="-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F834FF-616A-8843-BCDA-BF1DFE4DD5CD}"/>
                  </a:ext>
                </a:extLst>
              </p:cNvPr>
              <p:cNvSpPr txBox="1"/>
              <p:nvPr/>
            </p:nvSpPr>
            <p:spPr>
              <a:xfrm>
                <a:off x="3609975" y="219515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35F834FF-616A-8843-BCDA-BF1DFE4DD5CD}"/>
                  </a:ext>
                </a:extLst>
              </p:cNvPr>
              <p:cNvSpPr txBox="1">
                <a:spLocks noRot="1" noChangeAspect="1" noMove="1" noResize="1" noEditPoints="1" noAdjustHandles="1" noChangeArrowheads="1" noChangeShapeType="1" noTextEdit="1"/>
              </p:cNvSpPr>
              <p:nvPr/>
            </p:nvSpPr>
            <p:spPr>
              <a:xfrm>
                <a:off x="3609975" y="2195156"/>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762D1B-9D3B-F145-A74A-0BE247F9F85E}"/>
                  </a:ext>
                </a:extLst>
              </p:cNvPr>
              <p:cNvSpPr txBox="1"/>
              <p:nvPr/>
            </p:nvSpPr>
            <p:spPr>
              <a:xfrm>
                <a:off x="4771587"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42762D1B-9D3B-F145-A74A-0BE247F9F85E}"/>
                  </a:ext>
                </a:extLst>
              </p:cNvPr>
              <p:cNvSpPr txBox="1">
                <a:spLocks noRot="1" noChangeAspect="1" noMove="1" noResize="1" noEditPoints="1" noAdjustHandles="1" noChangeArrowheads="1" noChangeShapeType="1" noTextEdit="1"/>
              </p:cNvSpPr>
              <p:nvPr/>
            </p:nvSpPr>
            <p:spPr>
              <a:xfrm>
                <a:off x="4771587" y="2280720"/>
                <a:ext cx="303505" cy="461665"/>
              </a:xfrm>
              <a:prstGeom prst="rect">
                <a:avLst/>
              </a:prstGeom>
              <a:blipFill>
                <a:blip r:embed="rId5"/>
                <a:stretch>
                  <a:fillRect l="-8000" r="-36000"/>
                </a:stretch>
              </a:blipFill>
            </p:spPr>
            <p:txBody>
              <a:bodyPr/>
              <a:lstStyle/>
              <a:p>
                <a:r>
                  <a:rPr lang="en-US">
                    <a:noFill/>
                  </a:rPr>
                  <a:t> </a:t>
                </a:r>
              </a:p>
            </p:txBody>
          </p:sp>
        </mc:Fallback>
      </mc:AlternateContent>
    </p:spTree>
    <p:extLst>
      <p:ext uri="{BB962C8B-B14F-4D97-AF65-F5344CB8AC3E}">
        <p14:creationId xmlns:p14="http://schemas.microsoft.com/office/powerpoint/2010/main" val="1733687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2800767"/>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2800767"/>
              </a:xfrm>
              <a:prstGeom prst="rect">
                <a:avLst/>
              </a:prstGeom>
              <a:blipFill>
                <a:blip r:embed="rId2"/>
                <a:stretch>
                  <a:fillRect l="-1897" t="-135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grpSp>
    </p:spTree>
    <p:extLst>
      <p:ext uri="{BB962C8B-B14F-4D97-AF65-F5344CB8AC3E}">
        <p14:creationId xmlns:p14="http://schemas.microsoft.com/office/powerpoint/2010/main" val="16029262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493538"/>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Well, for everything more than two moves from the +100, it’s still zero… but what about those question mark squares?</a:t>
                </a: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493538"/>
              </a:xfrm>
              <a:prstGeom prst="rect">
                <a:avLst/>
              </a:prstGeom>
              <a:blipFill>
                <a:blip r:embed="rId2"/>
                <a:stretch>
                  <a:fillRect l="-1897" t="-8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p:spTree>
    <p:extLst>
      <p:ext uri="{BB962C8B-B14F-4D97-AF65-F5344CB8AC3E}">
        <p14:creationId xmlns:p14="http://schemas.microsoft.com/office/powerpoint/2010/main" val="318391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Stochastic Grid World Policy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D61682-7E4D-9D47-9819-A2A11A6E4E0D}"/>
                  </a:ext>
                </a:extLst>
              </p:cNvPr>
              <p:cNvSpPr txBox="1"/>
              <p:nvPr/>
            </p:nvSpPr>
            <p:spPr>
              <a:xfrm>
                <a:off x="6096000" y="2234068"/>
                <a:ext cx="4686299" cy="4154984"/>
              </a:xfrm>
              <a:prstGeom prst="rect">
                <a:avLst/>
              </a:prstGeom>
              <a:noFill/>
            </p:spPr>
            <p:txBody>
              <a:bodyPr wrap="square" rtlCol="0">
                <a:spAutoFit/>
              </a:bodyPr>
              <a:lstStyle/>
              <a:p>
                <a:r>
                  <a:rPr lang="en-US" sz="2200" dirty="0">
                    <a:latin typeface="Helvetica" pitchFamily="2" charset="0"/>
                  </a:rPr>
                  <a:t>All non-terminal states have a reward of 0.</a:t>
                </a:r>
              </a:p>
              <a:p>
                <a:r>
                  <a:rPr lang="en-US" sz="2200" dirty="0">
                    <a:latin typeface="Helvetica" pitchFamily="2" charset="0"/>
                  </a:rPr>
                  <a:t>Suppose </a:t>
                </a:r>
                <a14:m>
                  <m:oMath xmlns:m="http://schemas.openxmlformats.org/officeDocument/2006/math">
                    <m:r>
                      <a:rPr lang="en-US" sz="2000" i="1">
                        <a:latin typeface="Cambria Math" panose="02040503050406030204" pitchFamily="18" charset="0"/>
                      </a:rPr>
                      <m:t>𝛾</m:t>
                    </m:r>
                  </m:oMath>
                </a14:m>
                <a:r>
                  <a:rPr lang="en-US" sz="2200" dirty="0">
                    <a:latin typeface="Helvetica" pitchFamily="2" charset="0"/>
                  </a:rPr>
                  <a:t> is 0.9</a:t>
                </a:r>
              </a:p>
              <a:p>
                <a:endParaRPr lang="en-US" sz="2200" dirty="0">
                  <a:latin typeface="Helvetica" pitchFamily="2" charset="0"/>
                </a:endParaRPr>
              </a:p>
              <a:p>
                <a:r>
                  <a:rPr lang="en-US" sz="2200" dirty="0">
                    <a:latin typeface="Helvetica" pitchFamily="2" charset="0"/>
                  </a:rPr>
                  <a:t>What is the expected reward of each </a:t>
                </a:r>
                <a:r>
                  <a:rPr lang="en-US" sz="2200" i="1" dirty="0">
                    <a:latin typeface="Helvetica" pitchFamily="2" charset="0"/>
                  </a:rPr>
                  <a:t>s</a:t>
                </a:r>
                <a:r>
                  <a:rPr lang="en-US" sz="2200" dirty="0">
                    <a:latin typeface="Helvetica" pitchFamily="2" charset="0"/>
                  </a:rPr>
                  <a:t> if we are allowed to make TWO moves?</a:t>
                </a:r>
              </a:p>
              <a:p>
                <a:endParaRPr lang="en-US" sz="2200" dirty="0">
                  <a:latin typeface="Helvetica" pitchFamily="2" charset="0"/>
                </a:endParaRPr>
              </a:p>
              <a:p>
                <a:r>
                  <a:rPr lang="en-US" sz="2200" dirty="0">
                    <a:latin typeface="Helvetica" pitchFamily="2" charset="0"/>
                  </a:rPr>
                  <a:t>Let’s compute this state’s expected reward, specifically.</a:t>
                </a:r>
              </a:p>
              <a:p>
                <a:endParaRPr lang="en-US" sz="2200" dirty="0">
                  <a:latin typeface="Helvetica" pitchFamily="2" charset="0"/>
                </a:endParaRPr>
              </a:p>
              <a:p>
                <a:endParaRPr lang="en-US" sz="2200" dirty="0">
                  <a:latin typeface="Helvetica" pitchFamily="2" charset="0"/>
                </a:endParaRPr>
              </a:p>
            </p:txBody>
          </p:sp>
        </mc:Choice>
        <mc:Fallback xmlns="">
          <p:sp>
            <p:nvSpPr>
              <p:cNvPr id="5" name="TextBox 4">
                <a:extLst>
                  <a:ext uri="{FF2B5EF4-FFF2-40B4-BE49-F238E27FC236}">
                    <a16:creationId xmlns:a16="http://schemas.microsoft.com/office/drawing/2014/main" id="{96D61682-7E4D-9D47-9819-A2A11A6E4E0D}"/>
                  </a:ext>
                </a:extLst>
              </p:cNvPr>
              <p:cNvSpPr txBox="1">
                <a:spLocks noRot="1" noChangeAspect="1" noMove="1" noResize="1" noEditPoints="1" noAdjustHandles="1" noChangeArrowheads="1" noChangeShapeType="1" noTextEdit="1"/>
              </p:cNvSpPr>
              <p:nvPr/>
            </p:nvSpPr>
            <p:spPr>
              <a:xfrm>
                <a:off x="6096000" y="2234068"/>
                <a:ext cx="4686299" cy="4154984"/>
              </a:xfrm>
              <a:prstGeom prst="rect">
                <a:avLst/>
              </a:prstGeom>
              <a:blipFill>
                <a:blip r:embed="rId2"/>
                <a:stretch>
                  <a:fillRect l="-1691" t="-73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82E176-2A49-A344-ADB4-AABF863E2064}"/>
              </a:ext>
            </a:extLst>
          </p:cNvPr>
          <p:cNvGrpSpPr/>
          <p:nvPr/>
        </p:nvGrpSpPr>
        <p:grpSpPr>
          <a:xfrm>
            <a:off x="628650" y="2234068"/>
            <a:ext cx="4972050" cy="3709532"/>
            <a:chOff x="628650" y="2234068"/>
            <a:chExt cx="4058132" cy="3043600"/>
          </a:xfrm>
        </p:grpSpPr>
        <p:sp>
          <p:nvSpPr>
            <p:cNvPr id="7" name="Rectangle 6">
              <a:extLst>
                <a:ext uri="{FF2B5EF4-FFF2-40B4-BE49-F238E27FC236}">
                  <a16:creationId xmlns:a16="http://schemas.microsoft.com/office/drawing/2014/main" id="{A38E66F0-9722-2043-A202-505723378157}"/>
                </a:ext>
              </a:extLst>
            </p:cNvPr>
            <p:cNvSpPr/>
            <p:nvPr/>
          </p:nvSpPr>
          <p:spPr>
            <a:xfrm>
              <a:off x="628650"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8" name="Rectangle 7">
              <a:extLst>
                <a:ext uri="{FF2B5EF4-FFF2-40B4-BE49-F238E27FC236}">
                  <a16:creationId xmlns:a16="http://schemas.microsoft.com/office/drawing/2014/main" id="{A6DE0B12-9392-7641-BDA1-DD5E054F2F8F}"/>
                </a:ext>
              </a:extLst>
            </p:cNvPr>
            <p:cNvSpPr/>
            <p:nvPr/>
          </p:nvSpPr>
          <p:spPr>
            <a:xfrm>
              <a:off x="1643183"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9" name="Rectangle 8">
              <a:extLst>
                <a:ext uri="{FF2B5EF4-FFF2-40B4-BE49-F238E27FC236}">
                  <a16:creationId xmlns:a16="http://schemas.microsoft.com/office/drawing/2014/main" id="{960B44EA-559A-9A4A-8EB2-64F768FFC681}"/>
                </a:ext>
              </a:extLst>
            </p:cNvPr>
            <p:cNvSpPr/>
            <p:nvPr/>
          </p:nvSpPr>
          <p:spPr>
            <a:xfrm>
              <a:off x="2657716" y="2234069"/>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80</a:t>
              </a:r>
            </a:p>
          </p:txBody>
        </p:sp>
        <p:sp>
          <p:nvSpPr>
            <p:cNvPr id="10" name="Rectangle 9">
              <a:extLst>
                <a:ext uri="{FF2B5EF4-FFF2-40B4-BE49-F238E27FC236}">
                  <a16:creationId xmlns:a16="http://schemas.microsoft.com/office/drawing/2014/main" id="{4B0B16CB-B6EF-1941-AC44-F413EA11E21C}"/>
                </a:ext>
              </a:extLst>
            </p:cNvPr>
            <p:cNvSpPr/>
            <p:nvPr/>
          </p:nvSpPr>
          <p:spPr>
            <a:xfrm>
              <a:off x="3672249" y="2234068"/>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B05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1" name="Rectangle 10">
              <a:extLst>
                <a:ext uri="{FF2B5EF4-FFF2-40B4-BE49-F238E27FC236}">
                  <a16:creationId xmlns:a16="http://schemas.microsoft.com/office/drawing/2014/main" id="{6A28889B-7F53-4D4B-AD94-09AAD73AC8F9}"/>
                </a:ext>
              </a:extLst>
            </p:cNvPr>
            <p:cNvSpPr/>
            <p:nvPr/>
          </p:nvSpPr>
          <p:spPr>
            <a:xfrm>
              <a:off x="628650"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2" name="Rectangle 11">
              <a:extLst>
                <a:ext uri="{FF2B5EF4-FFF2-40B4-BE49-F238E27FC236}">
                  <a16:creationId xmlns:a16="http://schemas.microsoft.com/office/drawing/2014/main" id="{B0A2254B-AE2D-C443-B50C-E3BA8205E56E}"/>
                </a:ext>
              </a:extLst>
            </p:cNvPr>
            <p:cNvSpPr/>
            <p:nvPr/>
          </p:nvSpPr>
          <p:spPr>
            <a:xfrm>
              <a:off x="1643183" y="3248602"/>
              <a:ext cx="1014533" cy="1014533"/>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chemeClr val="tx2">
                    <a:lumMod val="50000"/>
                    <a:lumOff val="50000"/>
                  </a:schemeClr>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33E6FB76-0D1B-3F45-B40A-BE046A761585}"/>
                </a:ext>
              </a:extLst>
            </p:cNvPr>
            <p:cNvSpPr/>
            <p:nvPr/>
          </p:nvSpPr>
          <p:spPr>
            <a:xfrm>
              <a:off x="2657716" y="3248602"/>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a:t>
              </a:r>
            </a:p>
          </p:txBody>
        </p:sp>
        <p:sp>
          <p:nvSpPr>
            <p:cNvPr id="14" name="Rectangle 13">
              <a:extLst>
                <a:ext uri="{FF2B5EF4-FFF2-40B4-BE49-F238E27FC236}">
                  <a16:creationId xmlns:a16="http://schemas.microsoft.com/office/drawing/2014/main" id="{5A1909BB-51ED-BC4C-9815-219530DF9C79}"/>
                </a:ext>
              </a:extLst>
            </p:cNvPr>
            <p:cNvSpPr/>
            <p:nvPr/>
          </p:nvSpPr>
          <p:spPr>
            <a:xfrm>
              <a:off x="3672249" y="3248601"/>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FF0000"/>
                  </a:solidFill>
                  <a:latin typeface="Consolas" panose="020B0609020204030204" pitchFamily="49" charset="0"/>
                  <a:ea typeface="Linux Libertine" panose="02000503000000000000" pitchFamily="2" charset="0"/>
                  <a:cs typeface="Consolas" panose="020B0609020204030204" pitchFamily="49" charset="0"/>
                </a:rPr>
                <a:t>-100</a:t>
              </a:r>
            </a:p>
          </p:txBody>
        </p:sp>
        <p:sp>
          <p:nvSpPr>
            <p:cNvPr id="15" name="Rectangle 14">
              <a:extLst>
                <a:ext uri="{FF2B5EF4-FFF2-40B4-BE49-F238E27FC236}">
                  <a16:creationId xmlns:a16="http://schemas.microsoft.com/office/drawing/2014/main" id="{9A6A5290-37D3-C54C-82B9-B65E750711C0}"/>
                </a:ext>
              </a:extLst>
            </p:cNvPr>
            <p:cNvSpPr/>
            <p:nvPr/>
          </p:nvSpPr>
          <p:spPr>
            <a:xfrm>
              <a:off x="628650"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6" name="Rectangle 15">
              <a:extLst>
                <a:ext uri="{FF2B5EF4-FFF2-40B4-BE49-F238E27FC236}">
                  <a16:creationId xmlns:a16="http://schemas.microsoft.com/office/drawing/2014/main" id="{35B3C993-915F-2048-B33F-92F6C523B28A}"/>
                </a:ext>
              </a:extLst>
            </p:cNvPr>
            <p:cNvSpPr/>
            <p:nvPr/>
          </p:nvSpPr>
          <p:spPr>
            <a:xfrm>
              <a:off x="1643183"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7" name="Rectangle 16">
              <a:extLst>
                <a:ext uri="{FF2B5EF4-FFF2-40B4-BE49-F238E27FC236}">
                  <a16:creationId xmlns:a16="http://schemas.microsoft.com/office/drawing/2014/main" id="{572949AD-D57D-8C4A-ACBE-9A97AD52884B}"/>
                </a:ext>
              </a:extLst>
            </p:cNvPr>
            <p:cNvSpPr/>
            <p:nvPr/>
          </p:nvSpPr>
          <p:spPr>
            <a:xfrm>
              <a:off x="2657716" y="4263135"/>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sp>
          <p:nvSpPr>
            <p:cNvPr id="18" name="Rectangle 17">
              <a:extLst>
                <a:ext uri="{FF2B5EF4-FFF2-40B4-BE49-F238E27FC236}">
                  <a16:creationId xmlns:a16="http://schemas.microsoft.com/office/drawing/2014/main" id="{D515914B-F891-844E-8912-FC1A6F667A7B}"/>
                </a:ext>
              </a:extLst>
            </p:cNvPr>
            <p:cNvSpPr/>
            <p:nvPr/>
          </p:nvSpPr>
          <p:spPr>
            <a:xfrm>
              <a:off x="3672249" y="4263134"/>
              <a:ext cx="1014533" cy="1014533"/>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70C0"/>
                  </a:solidFill>
                  <a:latin typeface="Consolas" panose="020B0609020204030204" pitchFamily="49" charset="0"/>
                  <a:ea typeface="Linux Libertine" panose="02000503000000000000" pitchFamily="2" charset="0"/>
                  <a:cs typeface="Consolas" panose="020B0609020204030204" pitchFamily="49" charset="0"/>
                </a:rPr>
                <a:t>0</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650301E-7D43-B546-90BA-239D171FCF61}"/>
                  </a:ext>
                </a:extLst>
              </p:cNvPr>
              <p:cNvSpPr txBox="1"/>
              <p:nvPr/>
            </p:nvSpPr>
            <p:spPr>
              <a:xfrm>
                <a:off x="495206" y="5960817"/>
                <a:ext cx="4976907" cy="5091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𝑇</m:t>
                      </m:r>
                      <m:d>
                        <m:d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Sup>
                            <m:sSupPr>
                              <m:ctrlP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sSupPr>
                            <m:e>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e>
                            <m:sup>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sup>
                          </m:sSup>
                        </m:e>
                      </m:d>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𝑅</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𝑎</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𝛾</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𝑉</m:t>
                          </m:r>
                          <m:d>
                            <m:dPr>
                              <m:ctrlP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e>
                          </m:d>
                        </m:e>
                      </m:d>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1" name="TextBox 20">
                <a:extLst>
                  <a:ext uri="{FF2B5EF4-FFF2-40B4-BE49-F238E27FC236}">
                    <a16:creationId xmlns:a16="http://schemas.microsoft.com/office/drawing/2014/main" id="{4650301E-7D43-B546-90BA-239D171FCF61}"/>
                  </a:ext>
                </a:extLst>
              </p:cNvPr>
              <p:cNvSpPr txBox="1">
                <a:spLocks noRot="1" noChangeAspect="1" noMove="1" noResize="1" noEditPoints="1" noAdjustHandles="1" noChangeArrowheads="1" noChangeShapeType="1" noTextEdit="1"/>
              </p:cNvSpPr>
              <p:nvPr/>
            </p:nvSpPr>
            <p:spPr>
              <a:xfrm>
                <a:off x="495206" y="5960817"/>
                <a:ext cx="4976907" cy="509178"/>
              </a:xfrm>
              <a:prstGeom prst="rect">
                <a:avLst/>
              </a:prstGeom>
              <a:blipFill>
                <a:blip r:embed="rId3"/>
                <a:stretch>
                  <a:fillRect l="-254"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C1833A-FA5B-4D4A-AABD-96F18139F8FE}"/>
                  </a:ext>
                </a:extLst>
              </p:cNvPr>
              <p:cNvSpPr txBox="1"/>
              <p:nvPr/>
            </p:nvSpPr>
            <p:spPr>
              <a:xfrm>
                <a:off x="2355913" y="2280720"/>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2" name="TextBox 21">
                <a:extLst>
                  <a:ext uri="{FF2B5EF4-FFF2-40B4-BE49-F238E27FC236}">
                    <a16:creationId xmlns:a16="http://schemas.microsoft.com/office/drawing/2014/main" id="{B3C1833A-FA5B-4D4A-AABD-96F18139F8FE}"/>
                  </a:ext>
                </a:extLst>
              </p:cNvPr>
              <p:cNvSpPr txBox="1">
                <a:spLocks noRot="1" noChangeAspect="1" noMove="1" noResize="1" noEditPoints="1" noAdjustHandles="1" noChangeArrowheads="1" noChangeShapeType="1" noTextEdit="1"/>
              </p:cNvSpPr>
              <p:nvPr/>
            </p:nvSpPr>
            <p:spPr>
              <a:xfrm>
                <a:off x="2355913" y="2280720"/>
                <a:ext cx="30350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EC0272-4598-B14E-A187-10EFCA9826A1}"/>
                  </a:ext>
                </a:extLst>
              </p:cNvPr>
              <p:cNvSpPr txBox="1"/>
              <p:nvPr/>
            </p:nvSpPr>
            <p:spPr>
              <a:xfrm>
                <a:off x="3528574" y="2302416"/>
                <a:ext cx="30350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𝑠</m:t>
                      </m:r>
                      <m:r>
                        <a:rPr lang="en-US" sz="2400"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oMath>
                  </m:oMathPara>
                </a14:m>
                <a:endParaRPr lang="en-US" sz="24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23" name="TextBox 22">
                <a:extLst>
                  <a:ext uri="{FF2B5EF4-FFF2-40B4-BE49-F238E27FC236}">
                    <a16:creationId xmlns:a16="http://schemas.microsoft.com/office/drawing/2014/main" id="{98EC0272-4598-B14E-A187-10EFCA9826A1}"/>
                  </a:ext>
                </a:extLst>
              </p:cNvPr>
              <p:cNvSpPr txBox="1">
                <a:spLocks noRot="1" noChangeAspect="1" noMove="1" noResize="1" noEditPoints="1" noAdjustHandles="1" noChangeArrowheads="1" noChangeShapeType="1" noTextEdit="1"/>
              </p:cNvSpPr>
              <p:nvPr/>
            </p:nvSpPr>
            <p:spPr>
              <a:xfrm>
                <a:off x="3528574" y="2302416"/>
                <a:ext cx="303505" cy="461665"/>
              </a:xfrm>
              <a:prstGeom prst="rect">
                <a:avLst/>
              </a:prstGeom>
              <a:blipFill>
                <a:blip r:embed="rId5"/>
                <a:stretch>
                  <a:fillRect l="-4000" r="-3600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5184E10-66AA-A14E-89C7-D8E7FD50EF2F}"/>
              </a:ext>
            </a:extLst>
          </p:cNvPr>
          <p:cNvCxnSpPr>
            <a:cxnSpLocks/>
          </p:cNvCxnSpPr>
          <p:nvPr/>
        </p:nvCxnSpPr>
        <p:spPr>
          <a:xfrm flipV="1">
            <a:off x="628650" y="3071813"/>
            <a:ext cx="1885950" cy="28890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32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49284</TotalTime>
  <Words>10684</Words>
  <Application>Microsoft Macintosh PowerPoint</Application>
  <PresentationFormat>Widescreen</PresentationFormat>
  <Paragraphs>2318</Paragraphs>
  <Slides>161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161</vt:i4>
      </vt:variant>
    </vt:vector>
  </HeadingPairs>
  <TitlesOfParts>
    <vt:vector size="171" baseType="lpstr">
      <vt:lpstr>Arial</vt:lpstr>
      <vt:lpstr>Calibri</vt:lpstr>
      <vt:lpstr>Cambria Math</vt:lpstr>
      <vt:lpstr>Consolas</vt:lpstr>
      <vt:lpstr>Garamond</vt:lpstr>
      <vt:lpstr>Helvetica</vt:lpstr>
      <vt:lpstr>Linux Libertine</vt:lpstr>
      <vt:lpstr>Sagona Book</vt:lpstr>
      <vt:lpstr>Sagona ExtraLight</vt:lpstr>
      <vt:lpstr>SavonVTI</vt:lpstr>
      <vt:lpstr>Introduction to AI, Spring 2023  Markov Decision Problems</vt:lpstr>
      <vt:lpstr>Markov Decision Problems</vt:lpstr>
      <vt:lpstr>Markov Decision Problems</vt:lpstr>
      <vt:lpstr>Markov Decision Problems</vt:lpstr>
      <vt:lpstr>Grid World – Setting the Stage</vt:lpstr>
      <vt:lpstr>Grid World – Setting the Stage</vt:lpstr>
      <vt:lpstr>Grid World – Setting the Stage</vt:lpstr>
      <vt:lpstr>Deterministic Process</vt:lpstr>
      <vt:lpstr>Deterministic Process</vt:lpstr>
      <vt:lpstr>Deterministic Process</vt:lpstr>
      <vt:lpstr>Deterministic Decision Process</vt:lpstr>
      <vt:lpstr>Deterministic Decision Process</vt:lpstr>
      <vt:lpstr>Rewards</vt:lpstr>
      <vt:lpstr>Rewards</vt:lpstr>
      <vt:lpstr>Rewards</vt:lpstr>
      <vt:lpstr>Rewards</vt:lpstr>
      <vt:lpstr>Rewards</vt:lpstr>
      <vt:lpstr>Designing Rewards</vt:lpstr>
      <vt:lpstr>Designing Rewards</vt:lpstr>
      <vt:lpstr>Designing Rewards</vt:lpstr>
      <vt:lpstr>Designing Rewards</vt:lpstr>
      <vt:lpstr>Designing Rewards</vt:lpstr>
      <vt:lpstr>Designing Rewards</vt:lpstr>
      <vt:lpstr>Policy</vt:lpstr>
      <vt:lpstr>Policy</vt:lpstr>
      <vt:lpstr>Policy</vt:lpstr>
      <vt:lpstr>Policy</vt:lpstr>
      <vt:lpstr>Markov</vt:lpstr>
      <vt:lpstr>Markov Process</vt:lpstr>
      <vt:lpstr>Markov Process</vt:lpstr>
      <vt:lpstr>Markov Process</vt:lpstr>
      <vt:lpstr>Markov Process</vt:lpstr>
      <vt:lpstr>Markov Process</vt:lpstr>
      <vt:lpstr>Markov Process</vt:lpstr>
      <vt:lpstr>Markov Decision Process</vt:lpstr>
      <vt:lpstr>Markov Decision Process</vt:lpstr>
      <vt:lpstr>Markov Decision Process</vt:lpstr>
      <vt:lpstr>Markov Decision Process</vt:lpstr>
      <vt:lpstr>Markov Decision Process</vt:lpstr>
      <vt:lpstr>Markov Decision Process</vt:lpstr>
      <vt:lpstr>Grid World Revisited</vt:lpstr>
      <vt:lpstr>Stochastic Grid World</vt:lpstr>
      <vt:lpstr>Stochastic Grid World</vt:lpstr>
      <vt:lpstr>Stochastic Grid World</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Reward: How Much and When?</vt:lpstr>
      <vt:lpstr>Reward: How Much and When?</vt:lpstr>
      <vt:lpstr>Reward: How Much and When?</vt:lpstr>
      <vt:lpstr>Reward: How Much and When?</vt:lpstr>
      <vt:lpstr>How to Measure Rewards</vt:lpstr>
      <vt:lpstr>How to Measure Rewards: Additive</vt:lpstr>
      <vt:lpstr>How to Measure Rewards: Discounted</vt:lpstr>
      <vt:lpstr>Solving a Markov Decision Process (MDP)</vt:lpstr>
      <vt:lpstr>Solving a Markov Decision Process (MDP)</vt:lpstr>
      <vt:lpstr>Solving a Markov Decision Process (MDP)</vt:lpstr>
      <vt:lpstr>Solving a Markov Decision Process (MDP)</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Deriving the Bellman Equation</vt:lpstr>
      <vt:lpstr>The Bellman Equation</vt:lpstr>
      <vt:lpstr>The Bellman Equation: Discount Factor</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Stochastic Grid World Policy</vt:lpstr>
      <vt:lpstr>Value Iteration</vt:lpstr>
      <vt:lpstr>Value Iteration</vt:lpstr>
      <vt:lpstr>Markov Decision Process</vt:lpstr>
      <vt:lpstr>Markov Decision Process</vt:lpstr>
      <vt:lpstr>Markov Decision Process</vt:lpstr>
      <vt:lpstr>Reinforcement Learning</vt:lpstr>
      <vt:lpstr>Exploring a Markov Decision Process (MDP)</vt:lpstr>
      <vt:lpstr>Exploiting a Markov Decision Process (MDP)</vt:lpstr>
      <vt:lpstr>Exploiting a Markov Decision Process (MDP)</vt:lpstr>
      <vt:lpstr>Explore and Exploit an MDP</vt:lpstr>
      <vt:lpstr>Explore and Exploit an MDP</vt:lpstr>
      <vt:lpstr>Q Table</vt:lpstr>
      <vt:lpstr>Q Table</vt:lpstr>
      <vt:lpstr>Q Table</vt:lpstr>
      <vt:lpstr>Q Table</vt:lpstr>
      <vt:lpstr>Q Table</vt:lpstr>
      <vt:lpstr>Q Table</vt:lpstr>
      <vt:lpstr>Q Table</vt:lpstr>
      <vt:lpstr>Q Table</vt:lpstr>
      <vt:lpstr>Q Table</vt:lpstr>
      <vt:lpstr>Q Learning – setup.</vt:lpstr>
      <vt:lpstr>Q Learning </vt:lpstr>
      <vt:lpstr>Q Learning </vt:lpstr>
      <vt:lpstr>Q Learning Parameters</vt:lpstr>
      <vt:lpstr>Q Learning Parameters</vt:lpstr>
      <vt:lpstr>Q Learning Parameters</vt:lpstr>
      <vt:lpstr>Q Learning Parameters</vt:lpstr>
      <vt:lpstr>Q Learning Parameters</vt:lpstr>
      <vt:lpstr>Q Learning Parameters</vt:lpstr>
      <vt:lpstr>Q Learning Parameters</vt:lpstr>
      <vt:lpstr>Q Learning Policies</vt:lpstr>
      <vt:lpstr>Q Learning Policies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2399</cp:revision>
  <cp:lastPrinted>2020-04-08T04:06:17Z</cp:lastPrinted>
  <dcterms:created xsi:type="dcterms:W3CDTF">2020-01-13T18:17:54Z</dcterms:created>
  <dcterms:modified xsi:type="dcterms:W3CDTF">2023-04-30T04:57:39Z</dcterms:modified>
</cp:coreProperties>
</file>